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31"/>
  </p:notesMasterIdLst>
  <p:sldIdLst>
    <p:sldId id="256" r:id="rId2"/>
    <p:sldId id="298" r:id="rId3"/>
    <p:sldId id="299" r:id="rId4"/>
    <p:sldId id="276" r:id="rId5"/>
    <p:sldId id="261" r:id="rId6"/>
    <p:sldId id="260" r:id="rId7"/>
    <p:sldId id="257" r:id="rId8"/>
    <p:sldId id="302" r:id="rId9"/>
    <p:sldId id="308" r:id="rId10"/>
    <p:sldId id="309" r:id="rId11"/>
    <p:sldId id="284" r:id="rId12"/>
    <p:sldId id="305" r:id="rId13"/>
    <p:sldId id="281" r:id="rId14"/>
    <p:sldId id="280" r:id="rId15"/>
    <p:sldId id="286" r:id="rId16"/>
    <p:sldId id="304" r:id="rId17"/>
    <p:sldId id="283" r:id="rId18"/>
    <p:sldId id="292" r:id="rId19"/>
    <p:sldId id="313" r:id="rId20"/>
    <p:sldId id="310" r:id="rId21"/>
    <p:sldId id="311" r:id="rId22"/>
    <p:sldId id="287" r:id="rId23"/>
    <p:sldId id="296" r:id="rId24"/>
    <p:sldId id="315" r:id="rId25"/>
    <p:sldId id="301" r:id="rId26"/>
    <p:sldId id="285" r:id="rId27"/>
    <p:sldId id="293" r:id="rId28"/>
    <p:sldId id="314"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842D"/>
    <a:srgbClr val="003A1A"/>
    <a:srgbClr val="005C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14" autoAdjust="0"/>
    <p:restoredTop sz="94660"/>
  </p:normalViewPr>
  <p:slideViewPr>
    <p:cSldViewPr snapToGrid="0">
      <p:cViewPr varScale="1">
        <p:scale>
          <a:sx n="111" d="100"/>
          <a:sy n="111" d="100"/>
        </p:scale>
        <p:origin x="138" y="168"/>
      </p:cViewPr>
      <p:guideLst/>
    </p:cSldViewPr>
  </p:slideViewPr>
  <p:notesTextViewPr>
    <p:cViewPr>
      <p:scale>
        <a:sx n="1" d="1"/>
        <a:sy n="1" d="1"/>
      </p:scale>
      <p:origin x="0" y="0"/>
    </p:cViewPr>
  </p:notesTextViewPr>
  <p:sorterViewPr>
    <p:cViewPr>
      <p:scale>
        <a:sx n="100" d="100"/>
        <a:sy n="100" d="100"/>
      </p:scale>
      <p:origin x="0" y="-549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BDC9B-EC5C-4423-A6C6-9B07A27A4E3C}"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C33B8-69A9-496A-8545-1FAF66BABDA2}" type="slidenum">
              <a:rPr lang="en-US" smtClean="0"/>
              <a:t>‹#›</a:t>
            </a:fld>
            <a:endParaRPr lang="en-US"/>
          </a:p>
        </p:txBody>
      </p:sp>
    </p:spTree>
    <p:extLst>
      <p:ext uri="{BB962C8B-B14F-4D97-AF65-F5344CB8AC3E}">
        <p14:creationId xmlns:p14="http://schemas.microsoft.com/office/powerpoint/2010/main" val="4236745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58385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DF82-4161-48FD-B52F-3BFFBE08B2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7AAF12-7FA9-4EFA-8ACA-FBD744B83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16649E-B398-4242-8827-65E53AB7699C}"/>
              </a:ext>
            </a:extLst>
          </p:cNvPr>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5" name="Footer Placeholder 4">
            <a:extLst>
              <a:ext uri="{FF2B5EF4-FFF2-40B4-BE49-F238E27FC236}">
                <a16:creationId xmlns:a16="http://schemas.microsoft.com/office/drawing/2014/main" id="{1527399A-BC21-4F37-A0AC-51CB1D638D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B7205F-9426-4090-B3D4-E4B642A0C223}"/>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61013437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573B-EACE-4BF3-96F2-8F852B08C2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005700-A7C8-4F9E-81F2-AA9254F9D1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1D668-9402-4C9E-8093-C6DB19C48359}"/>
              </a:ext>
            </a:extLst>
          </p:cNvPr>
          <p:cNvSpPr>
            <a:spLocks noGrp="1"/>
          </p:cNvSpPr>
          <p:nvPr>
            <p:ph type="dt" sz="half" idx="10"/>
          </p:nvPr>
        </p:nvSpPr>
        <p:spPr/>
        <p:txBody>
          <a:bodyPr/>
          <a:lstStyle/>
          <a:p>
            <a:fld id="{55C6B4A9-1611-4792-9094-5F34BCA07E0B}" type="datetimeFigureOut">
              <a:rPr lang="en-US" smtClean="0"/>
              <a:t>4/12/2023</a:t>
            </a:fld>
            <a:endParaRPr lang="en-US" dirty="0"/>
          </a:p>
        </p:txBody>
      </p:sp>
      <p:sp>
        <p:nvSpPr>
          <p:cNvPr id="5" name="Footer Placeholder 4">
            <a:extLst>
              <a:ext uri="{FF2B5EF4-FFF2-40B4-BE49-F238E27FC236}">
                <a16:creationId xmlns:a16="http://schemas.microsoft.com/office/drawing/2014/main" id="{C5F6F77A-E879-4C22-B2E2-57B1BA6074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9E2BBE-878B-4A64-9DC6-2D9AE2297897}"/>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471578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CD7ECA-B7CE-4E69-8EA2-8B3C6D80C1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54DCF7-D41B-4D79-973B-378CF20C74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DECF0-F64D-4BBE-913D-E5ACAF00E159}"/>
              </a:ext>
            </a:extLst>
          </p:cNvPr>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5" name="Footer Placeholder 4">
            <a:extLst>
              <a:ext uri="{FF2B5EF4-FFF2-40B4-BE49-F238E27FC236}">
                <a16:creationId xmlns:a16="http://schemas.microsoft.com/office/drawing/2014/main" id="{AFB65B48-DE70-4540-B2CB-D24AEBA451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98DA37-5F75-41D8-ACCE-A58C9E6E00BB}"/>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875541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 name="Shape 97"/>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98" name="Shape 9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7190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9956-9622-40CC-97E2-86DD5199C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0D507-0CCE-4D45-A52C-98BB68F2A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8103C-C0A4-4BA4-86FA-EB8B376A24BD}"/>
              </a:ext>
            </a:extLst>
          </p:cNvPr>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5" name="Footer Placeholder 4">
            <a:extLst>
              <a:ext uri="{FF2B5EF4-FFF2-40B4-BE49-F238E27FC236}">
                <a16:creationId xmlns:a16="http://schemas.microsoft.com/office/drawing/2014/main" id="{0CBADEE5-A8F6-47DF-9BA0-5D0C301D65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067330-D9BD-4D31-A20C-803AD3D28D0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004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B82F-24BA-4D47-B2B9-0FAADA4C9E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3B8AC2-D027-4648-9521-865607BEF6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30B1A-4827-4496-863F-D3D3901748B0}"/>
              </a:ext>
            </a:extLst>
          </p:cNvPr>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5" name="Footer Placeholder 4">
            <a:extLst>
              <a:ext uri="{FF2B5EF4-FFF2-40B4-BE49-F238E27FC236}">
                <a16:creationId xmlns:a16="http://schemas.microsoft.com/office/drawing/2014/main" id="{85C8236C-7290-49F0-9B54-3D454167EE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CF2C91-69B2-41F2-8965-F5C8B6DBCF49}"/>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593809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362-6DD2-46E0-AA48-1CAABB338B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0981F3-6A06-4F5B-9E2B-E85A28637F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01AD0-325C-431F-8F09-F91C5B5731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84DF52-3A7C-403B-892E-E52EA9E44E45}"/>
              </a:ext>
            </a:extLst>
          </p:cNvPr>
          <p:cNvSpPr>
            <a:spLocks noGrp="1"/>
          </p:cNvSpPr>
          <p:nvPr>
            <p:ph type="dt" sz="half" idx="10"/>
          </p:nvPr>
        </p:nvSpPr>
        <p:spPr/>
        <p:txBody>
          <a:bodyPr/>
          <a:lstStyle/>
          <a:p>
            <a:fld id="{EB712588-04B1-427B-82EE-E8DB90309F08}" type="datetimeFigureOut">
              <a:rPr lang="en-US" smtClean="0"/>
              <a:t>4/12/2023</a:t>
            </a:fld>
            <a:endParaRPr lang="en-US" dirty="0"/>
          </a:p>
        </p:txBody>
      </p:sp>
      <p:sp>
        <p:nvSpPr>
          <p:cNvPr id="6" name="Footer Placeholder 5">
            <a:extLst>
              <a:ext uri="{FF2B5EF4-FFF2-40B4-BE49-F238E27FC236}">
                <a16:creationId xmlns:a16="http://schemas.microsoft.com/office/drawing/2014/main" id="{C11FEAB5-36D5-44C1-9A8B-A87EEDEC74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58D9CC-077F-4D04-B026-796E58CF38ED}"/>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048649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0E6E-2F78-4D54-B499-5FF1F488B9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F8E2C-5143-404A-9911-422904497B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5136C-AE07-4DFB-9BF0-5BCDDB02C5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4FF9EA-348F-442F-94B1-76BB7AD51D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1D55E-B947-4B52-91C4-47B485C2FA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315A5F-7153-4283-90DD-08CFD0FDA9BA}"/>
              </a:ext>
            </a:extLst>
          </p:cNvPr>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8" name="Footer Placeholder 7">
            <a:extLst>
              <a:ext uri="{FF2B5EF4-FFF2-40B4-BE49-F238E27FC236}">
                <a16:creationId xmlns:a16="http://schemas.microsoft.com/office/drawing/2014/main" id="{C9390388-1F16-44D5-A1FB-0F82E470FAA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934A8AB-E403-403C-B8E5-256F66642B5C}"/>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442592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4731-5AA7-4410-BDFC-F133A8E3AF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20592-50F2-481A-A5A2-98629ADBA0C3}"/>
              </a:ext>
            </a:extLst>
          </p:cNvPr>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4" name="Footer Placeholder 3">
            <a:extLst>
              <a:ext uri="{FF2B5EF4-FFF2-40B4-BE49-F238E27FC236}">
                <a16:creationId xmlns:a16="http://schemas.microsoft.com/office/drawing/2014/main" id="{A93B413C-FF5B-4513-8F70-D479C4646A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6D6CA5D-7E2E-4853-BACA-081EEF8C9BBE}"/>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6387149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E1065B-E88A-47BE-8800-6DED1EE908BF}"/>
              </a:ext>
            </a:extLst>
          </p:cNvPr>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3" name="Footer Placeholder 2">
            <a:extLst>
              <a:ext uri="{FF2B5EF4-FFF2-40B4-BE49-F238E27FC236}">
                <a16:creationId xmlns:a16="http://schemas.microsoft.com/office/drawing/2014/main" id="{2556C5A0-D2E1-4CA3-A317-1D3EF0DDCC6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898741F-FDCE-495C-9A20-A2ADDAAE61FC}"/>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3007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0F28-5752-428D-BADD-57299B4644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335881-5672-4404-AF15-18AA153F95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3D651F-4616-472F-A9C1-060C94C8F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7D2B3A-5D0A-432C-9555-AFB1E4E1C098}"/>
              </a:ext>
            </a:extLst>
          </p:cNvPr>
          <p:cNvSpPr>
            <a:spLocks noGrp="1"/>
          </p:cNvSpPr>
          <p:nvPr>
            <p:ph type="dt" sz="half" idx="10"/>
          </p:nvPr>
        </p:nvSpPr>
        <p:spPr/>
        <p:txBody>
          <a:bodyPr/>
          <a:lstStyle/>
          <a:p>
            <a:fld id="{42A54C80-263E-416B-A8E0-580EDEADCBDC}" type="datetimeFigureOut">
              <a:rPr lang="en-US" smtClean="0"/>
              <a:t>4/12/2023</a:t>
            </a:fld>
            <a:endParaRPr lang="en-US" dirty="0"/>
          </a:p>
        </p:txBody>
      </p:sp>
      <p:sp>
        <p:nvSpPr>
          <p:cNvPr id="6" name="Footer Placeholder 5">
            <a:extLst>
              <a:ext uri="{FF2B5EF4-FFF2-40B4-BE49-F238E27FC236}">
                <a16:creationId xmlns:a16="http://schemas.microsoft.com/office/drawing/2014/main" id="{0275DBA7-12A2-4AE9-8FF8-AB2FA9B4BE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99D52E-194E-40BD-85D8-F2D050046C75}"/>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0623522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14B7-92C4-4BC3-B7E2-1E6E8213C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727956-A026-4A31-80FF-132CE3FFCA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B848AB-822E-4900-96A4-36279592F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60E43-0284-4F14-A979-07262EB166A5}"/>
              </a:ext>
            </a:extLst>
          </p:cNvPr>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6" name="Footer Placeholder 5">
            <a:extLst>
              <a:ext uri="{FF2B5EF4-FFF2-40B4-BE49-F238E27FC236}">
                <a16:creationId xmlns:a16="http://schemas.microsoft.com/office/drawing/2014/main" id="{81DC3C1C-E0F8-4E9F-B958-C35F6E6416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B4EA8F-0E4C-4C40-8E31-B2B6857600BE}"/>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396196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CB6641-F284-40F5-A664-F01D7A7857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CA3115-2EFC-4AAC-B67E-D48DA39031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33500-4333-494C-B767-6544C4401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1A3B7-E614-484F-9934-1BEBF5016C02}" type="datetimeFigureOut">
              <a:rPr lang="en-US" smtClean="0"/>
              <a:t>4/12/2023</a:t>
            </a:fld>
            <a:endParaRPr lang="en-US"/>
          </a:p>
        </p:txBody>
      </p:sp>
      <p:sp>
        <p:nvSpPr>
          <p:cNvPr id="5" name="Footer Placeholder 4">
            <a:extLst>
              <a:ext uri="{FF2B5EF4-FFF2-40B4-BE49-F238E27FC236}">
                <a16:creationId xmlns:a16="http://schemas.microsoft.com/office/drawing/2014/main" id="{DA524AD5-A198-46DE-BB1B-2E4BCCDFE4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EA0A73-9441-4CF6-B157-B22E469637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5A597-AFFB-4022-890C-39BA511B1D1D}" type="slidenum">
              <a:rPr lang="en-US" smtClean="0"/>
              <a:t>‹#›</a:t>
            </a:fld>
            <a:endParaRPr lang="en-US"/>
          </a:p>
        </p:txBody>
      </p:sp>
    </p:spTree>
    <p:extLst>
      <p:ext uri="{BB962C8B-B14F-4D97-AF65-F5344CB8AC3E}">
        <p14:creationId xmlns:p14="http://schemas.microsoft.com/office/powerpoint/2010/main" val="164881657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smbt.org/schedule" TargetMode="External"/><Relationship Id="rId2" Type="http://schemas.openxmlformats.org/officeDocument/2006/relationships/hyperlink" Target="https://calendar.google.com/calendar/u/0?cid=cGZlYThuZG80Z2RkbXY1Nmx2c21idTRvY3NAZ3JvdXAuY2FsZW5kYXIuZ29vZ2xlLmNvbQ"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orms.gle/YcqJJGVhnRvaFSK48"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nationalmtb.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mailto:matt.weller1@outlook.com" TargetMode="External"/><Relationship Id="rId3" Type="http://schemas.openxmlformats.org/officeDocument/2006/relationships/hyperlink" Target="mailto:dscott@indsupply.com" TargetMode="External"/><Relationship Id="rId7" Type="http://schemas.openxmlformats.org/officeDocument/2006/relationships/hyperlink" Target="mailto:rolf.4@netzero.net" TargetMode="External"/><Relationship Id="rId2" Type="http://schemas.openxmlformats.org/officeDocument/2006/relationships/hyperlink" Target="mailto:leifhcox@gmail.com" TargetMode="External"/><Relationship Id="rId1" Type="http://schemas.openxmlformats.org/officeDocument/2006/relationships/slideLayout" Target="../slideLayouts/slideLayout2.xml"/><Relationship Id="rId6" Type="http://schemas.openxmlformats.org/officeDocument/2006/relationships/hyperlink" Target="mailto:e04evansj@gmail.com" TargetMode="External"/><Relationship Id="rId5" Type="http://schemas.openxmlformats.org/officeDocument/2006/relationships/hyperlink" Target="mailto:leigh.ditta@gmail.com" TargetMode="External"/><Relationship Id="rId4" Type="http://schemas.openxmlformats.org/officeDocument/2006/relationships/hyperlink" Target="mailto:brianhenneuse@gmail.com" TargetMode="External"/><Relationship Id="rId9" Type="http://schemas.openxmlformats.org/officeDocument/2006/relationships/hyperlink" Target="mailto:nmcentire2002@yahoo.com"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youtu.be/aQC7vceFAh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8" name="Picture 4" descr="Utah High School Cycling League">
            <a:extLst>
              <a:ext uri="{FF2B5EF4-FFF2-40B4-BE49-F238E27FC236}">
                <a16:creationId xmlns:a16="http://schemas.microsoft.com/office/drawing/2014/main" id="{13A3F65D-5C4A-4EAC-AFBB-9DB47EFD778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0705" y="4207101"/>
            <a:ext cx="4848284" cy="23853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a:extLst>
              <a:ext uri="{FF2B5EF4-FFF2-40B4-BE49-F238E27FC236}">
                <a16:creationId xmlns:a16="http://schemas.microsoft.com/office/drawing/2014/main" id="{45760599-ABE6-4383-9B09-629E1B7FBF0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9328727" y="317174"/>
            <a:ext cx="2595419" cy="23337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7152599-DCBD-4592-9E16-8BD47E21A7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1427306" y="265509"/>
            <a:ext cx="5706919" cy="3429000"/>
          </a:xfrm>
          <a:prstGeom prst="rect">
            <a:avLst/>
          </a:prstGeom>
        </p:spPr>
      </p:pic>
      <p:sp>
        <p:nvSpPr>
          <p:cNvPr id="2" name="Title 1">
            <a:extLst>
              <a:ext uri="{FF2B5EF4-FFF2-40B4-BE49-F238E27FC236}">
                <a16:creationId xmlns:a16="http://schemas.microsoft.com/office/drawing/2014/main" id="{641A927F-4DDE-4A7E-875C-6441ECA16B62}"/>
              </a:ext>
            </a:extLst>
          </p:cNvPr>
          <p:cNvSpPr>
            <a:spLocks noGrp="1"/>
          </p:cNvSpPr>
          <p:nvPr>
            <p:ph type="ctrTitle"/>
          </p:nvPr>
        </p:nvSpPr>
        <p:spPr>
          <a:xfrm>
            <a:off x="5285340" y="4271753"/>
            <a:ext cx="6638806" cy="1292433"/>
          </a:xfrm>
        </p:spPr>
        <p:txBody>
          <a:bodyPr anchor="ctr">
            <a:normAutofit fontScale="90000"/>
          </a:bodyPr>
          <a:lstStyle/>
          <a:p>
            <a:pPr algn="l"/>
            <a:r>
              <a:rPr lang="en-US" sz="4800" b="1" dirty="0">
                <a:effectLst>
                  <a:outerShdw blurRad="38100" dist="38100" dir="2700000" algn="tl">
                    <a:srgbClr val="000000">
                      <a:alpha val="43137"/>
                    </a:srgbClr>
                  </a:outerShdw>
                </a:effectLst>
                <a:cs typeface="Calibri Light"/>
              </a:rPr>
              <a:t>South Summit Mountain Bike Team</a:t>
            </a:r>
            <a:endParaRPr lang="en-US" sz="48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21821D98-8E54-4BE9-87EF-261042A67ABC}"/>
              </a:ext>
            </a:extLst>
          </p:cNvPr>
          <p:cNvSpPr>
            <a:spLocks noGrp="1"/>
          </p:cNvSpPr>
          <p:nvPr>
            <p:ph type="subTitle" idx="1"/>
          </p:nvPr>
        </p:nvSpPr>
        <p:spPr>
          <a:xfrm>
            <a:off x="5285340" y="5564186"/>
            <a:ext cx="4570997" cy="986739"/>
          </a:xfrm>
        </p:spPr>
        <p:txBody>
          <a:bodyPr vert="horz" lIns="91440" tIns="45720" rIns="91440" bIns="45720" rtlCol="0" anchor="t">
            <a:normAutofit/>
          </a:bodyPr>
          <a:lstStyle/>
          <a:p>
            <a:pPr algn="l"/>
            <a:endParaRPr lang="en-US" sz="2000" dirty="0">
              <a:cs typeface="Calibri"/>
            </a:endParaRPr>
          </a:p>
          <a:p>
            <a:pPr algn="l"/>
            <a:r>
              <a:rPr lang="en-US" sz="2000" dirty="0">
                <a:cs typeface="Calibri"/>
              </a:rPr>
              <a:t>April 2023</a:t>
            </a:r>
            <a:endParaRPr lang="en-US" sz="2000" dirty="0"/>
          </a:p>
        </p:txBody>
      </p:sp>
      <p:sp>
        <p:nvSpPr>
          <p:cNvPr id="7" name="Subtitle 2">
            <a:extLst>
              <a:ext uri="{FF2B5EF4-FFF2-40B4-BE49-F238E27FC236}">
                <a16:creationId xmlns:a16="http://schemas.microsoft.com/office/drawing/2014/main" id="{ECE651ED-A243-4565-907A-F0736C3799F5}"/>
              </a:ext>
            </a:extLst>
          </p:cNvPr>
          <p:cNvSpPr txBox="1">
            <a:spLocks/>
          </p:cNvSpPr>
          <p:nvPr/>
        </p:nvSpPr>
        <p:spPr>
          <a:xfrm>
            <a:off x="9182609" y="4829103"/>
            <a:ext cx="2887654" cy="211478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endParaRPr lang="en-US" sz="1600" dirty="0">
              <a:cs typeface="Calibri"/>
            </a:endParaRPr>
          </a:p>
          <a:p>
            <a:pPr algn="l"/>
            <a:r>
              <a:rPr lang="en-US" sz="1600" dirty="0">
                <a:cs typeface="Calibri"/>
              </a:rPr>
              <a:t>Leif Cox and Dave Scott</a:t>
            </a:r>
          </a:p>
          <a:p>
            <a:pPr algn="l"/>
            <a:r>
              <a:rPr lang="en-US" sz="1600" dirty="0">
                <a:cs typeface="Calibri"/>
              </a:rPr>
              <a:t>Head Coaches</a:t>
            </a:r>
          </a:p>
          <a:p>
            <a:pPr algn="l"/>
            <a:r>
              <a:rPr lang="en-US" sz="1600" dirty="0">
                <a:cs typeface="Calibri"/>
              </a:rPr>
              <a:t>Text/Phone: 406-498-8876</a:t>
            </a:r>
          </a:p>
          <a:p>
            <a:pPr algn="l"/>
            <a:r>
              <a:rPr lang="en-US" sz="1600" dirty="0">
                <a:cs typeface="Calibri"/>
              </a:rPr>
              <a:t>Email: leifhcox@gmail.com</a:t>
            </a:r>
          </a:p>
          <a:p>
            <a:pPr algn="l"/>
            <a:endParaRPr lang="en-US" sz="1600" dirty="0">
              <a:cs typeface="Calibri"/>
            </a:endParaRPr>
          </a:p>
          <a:p>
            <a:pPr algn="l"/>
            <a:endParaRPr lang="en-US" sz="1600" dirty="0"/>
          </a:p>
        </p:txBody>
      </p:sp>
    </p:spTree>
    <p:extLst>
      <p:ext uri="{BB962C8B-B14F-4D97-AF65-F5344CB8AC3E}">
        <p14:creationId xmlns:p14="http://schemas.microsoft.com/office/powerpoint/2010/main" val="12422090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7FB9-BA30-05D1-616B-45500BC2AC03}"/>
              </a:ext>
            </a:extLst>
          </p:cNvPr>
          <p:cNvSpPr>
            <a:spLocks noGrp="1"/>
          </p:cNvSpPr>
          <p:nvPr>
            <p:ph type="title"/>
          </p:nvPr>
        </p:nvSpPr>
        <p:spPr/>
        <p:txBody>
          <a:bodyPr/>
          <a:lstStyle/>
          <a:p>
            <a:r>
              <a:rPr lang="en-US" dirty="0"/>
              <a:t>Team Philosophy</a:t>
            </a:r>
          </a:p>
        </p:txBody>
      </p:sp>
      <p:sp>
        <p:nvSpPr>
          <p:cNvPr id="3" name="Content Placeholder 2">
            <a:extLst>
              <a:ext uri="{FF2B5EF4-FFF2-40B4-BE49-F238E27FC236}">
                <a16:creationId xmlns:a16="http://schemas.microsoft.com/office/drawing/2014/main" id="{FB25B3B7-B834-12E8-F155-5D219E95AD73}"/>
              </a:ext>
            </a:extLst>
          </p:cNvPr>
          <p:cNvSpPr>
            <a:spLocks noGrp="1"/>
          </p:cNvSpPr>
          <p:nvPr>
            <p:ph idx="1"/>
          </p:nvPr>
        </p:nvSpPr>
        <p:spPr>
          <a:xfrm>
            <a:off x="700177" y="1627217"/>
            <a:ext cx="10515600" cy="4351338"/>
          </a:xfrm>
        </p:spPr>
        <p:txBody>
          <a:bodyPr>
            <a:normAutofit fontScale="92500" lnSpcReduction="10000"/>
          </a:bodyPr>
          <a:lstStyle/>
          <a:p>
            <a:r>
              <a:rPr lang="en-US" dirty="0"/>
              <a:t>Do I have to race?</a:t>
            </a:r>
          </a:p>
          <a:p>
            <a:pPr lvl="1"/>
            <a:r>
              <a:rPr lang="en-US" dirty="0"/>
              <a:t>Yes! We are a cross-country race team!  But sort of no.  Train and participate as if you were going to race, and be the best biker you can be by race season.  You’ll be ready.  If you more convincing by the first race, just come, cheer, and help.  By the second one you’ll be ready!</a:t>
            </a:r>
          </a:p>
          <a:p>
            <a:r>
              <a:rPr lang="en-US" dirty="0"/>
              <a:t>Do I have to come to practice?</a:t>
            </a:r>
          </a:p>
          <a:p>
            <a:pPr lvl="1"/>
            <a:r>
              <a:rPr lang="en-US" dirty="0"/>
              <a:t>Yes!  When you are in town.</a:t>
            </a:r>
          </a:p>
          <a:p>
            <a:pPr lvl="1"/>
            <a:r>
              <a:rPr lang="en-US" dirty="0"/>
              <a:t>Summers are for family vacations, camps, etc.  These take priority!</a:t>
            </a:r>
          </a:p>
          <a:p>
            <a:pPr lvl="1"/>
            <a:r>
              <a:rPr lang="en-US" dirty="0"/>
              <a:t>When you are in town, come to practice.</a:t>
            </a:r>
          </a:p>
          <a:p>
            <a:r>
              <a:rPr lang="en-US" dirty="0"/>
              <a:t>A big part of bike team is learning to push yourself and do hard things.  Commit to the team, do it, and you’ll have a ton of fun.</a:t>
            </a:r>
          </a:p>
          <a:p>
            <a:r>
              <a:rPr lang="en-US" dirty="0"/>
              <a:t>If you can’t be on time, be early!!</a:t>
            </a:r>
          </a:p>
          <a:p>
            <a:endParaRPr lang="en-US" dirty="0"/>
          </a:p>
        </p:txBody>
      </p:sp>
    </p:spTree>
    <p:extLst>
      <p:ext uri="{BB962C8B-B14F-4D97-AF65-F5344CB8AC3E}">
        <p14:creationId xmlns:p14="http://schemas.microsoft.com/office/powerpoint/2010/main" val="357329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2FD3B6-E5C9-4234-8EBC-3E1DE774EE00}"/>
              </a:ext>
            </a:extLst>
          </p:cNvPr>
          <p:cNvSpPr>
            <a:spLocks noGrp="1"/>
          </p:cNvSpPr>
          <p:nvPr>
            <p:ph idx="1"/>
          </p:nvPr>
        </p:nvSpPr>
        <p:spPr>
          <a:xfrm>
            <a:off x="838200" y="1380931"/>
            <a:ext cx="5515947" cy="5304578"/>
          </a:xfrm>
        </p:spPr>
        <p:txBody>
          <a:bodyPr>
            <a:normAutofit fontScale="92500" lnSpcReduction="20000"/>
          </a:bodyPr>
          <a:lstStyle/>
          <a:p>
            <a:r>
              <a:rPr lang="en-US" sz="1800" dirty="0">
                <a:hlinkClick r:id="rId2"/>
              </a:rPr>
              <a:t>Google calendar</a:t>
            </a:r>
            <a:endParaRPr lang="en-US" sz="1800" dirty="0"/>
          </a:p>
          <a:p>
            <a:r>
              <a:rPr lang="en-US" sz="1800" dirty="0"/>
              <a:t>Posted on website: </a:t>
            </a:r>
            <a:r>
              <a:rPr lang="en-US" sz="1800" dirty="0">
                <a:hlinkClick r:id="rId3"/>
              </a:rPr>
              <a:t>www.ssmbt.org/schedule/</a:t>
            </a:r>
            <a:endParaRPr lang="en-US" sz="1800" dirty="0"/>
          </a:p>
          <a:p>
            <a:r>
              <a:rPr lang="en-US" sz="1800" dirty="0"/>
              <a:t>Preseason is TBD!!!!  </a:t>
            </a:r>
          </a:p>
          <a:p>
            <a:pPr lvl="1"/>
            <a:r>
              <a:rPr lang="en-US" sz="1400" dirty="0"/>
              <a:t>Relax, we have plenty of riding and it’s still early spring</a:t>
            </a:r>
          </a:p>
          <a:p>
            <a:r>
              <a:rPr lang="en-US" sz="1800" dirty="0"/>
              <a:t>We will push out preseason activities when trails are available</a:t>
            </a:r>
          </a:p>
          <a:p>
            <a:r>
              <a:rPr lang="en-US" sz="1800" dirty="0"/>
              <a:t>May 5-7: McCoy Flats Campout</a:t>
            </a:r>
          </a:p>
          <a:p>
            <a:r>
              <a:rPr lang="en-US" sz="1800" dirty="0"/>
              <a:t>June 1: Official season start</a:t>
            </a:r>
          </a:p>
          <a:p>
            <a:r>
              <a:rPr lang="en-US" sz="1800" dirty="0"/>
              <a:t>June 2-4: Three Peaks Campout</a:t>
            </a:r>
          </a:p>
          <a:p>
            <a:r>
              <a:rPr lang="en-US" sz="1800" dirty="0"/>
              <a:t>June 17: Six Hours of Slate Creek</a:t>
            </a:r>
          </a:p>
          <a:p>
            <a:r>
              <a:rPr lang="en-US" sz="1800" dirty="0"/>
              <a:t>Some Saturday fun rides (see calendar)</a:t>
            </a:r>
          </a:p>
          <a:p>
            <a:pPr marL="0" indent="0">
              <a:buNone/>
            </a:pPr>
            <a:r>
              <a:rPr lang="en-US" sz="1800" u="sng" dirty="0"/>
              <a:t>Races (*Consider making lodging arrangements)</a:t>
            </a:r>
            <a:endParaRPr lang="en-US" sz="1800" dirty="0"/>
          </a:p>
          <a:p>
            <a:r>
              <a:rPr lang="en-US" sz="1800" dirty="0"/>
              <a:t>August 26: Soldier Hollow</a:t>
            </a:r>
          </a:p>
          <a:p>
            <a:r>
              <a:rPr lang="en-US" sz="1800" dirty="0"/>
              <a:t>September 9: Eagle Mountain</a:t>
            </a:r>
          </a:p>
          <a:p>
            <a:r>
              <a:rPr lang="en-US" sz="1800" dirty="0"/>
              <a:t>September 23: Vernal*</a:t>
            </a:r>
          </a:p>
          <a:p>
            <a:r>
              <a:rPr lang="en-US" sz="1800" dirty="0"/>
              <a:t>October 7: TBD (High School Only)</a:t>
            </a:r>
          </a:p>
          <a:p>
            <a:r>
              <a:rPr lang="en-US" sz="1800" dirty="0"/>
              <a:t>October 20-21*: State Championships at Cedar??? (by qualification, book refundable!)</a:t>
            </a:r>
          </a:p>
          <a:p>
            <a:endParaRPr lang="en-US" sz="1800" dirty="0"/>
          </a:p>
        </p:txBody>
      </p:sp>
      <p:pic>
        <p:nvPicPr>
          <p:cNvPr id="7" name="Picture 6" descr="A group of people at an outdoor market&#10;&#10;Description automatically generated with medium confidence">
            <a:extLst>
              <a:ext uri="{FF2B5EF4-FFF2-40B4-BE49-F238E27FC236}">
                <a16:creationId xmlns:a16="http://schemas.microsoft.com/office/drawing/2014/main" id="{9C596F05-52C2-414E-A477-CB5A18B9EE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4147" y="1891293"/>
            <a:ext cx="5461517" cy="4096138"/>
          </a:xfrm>
          <a:prstGeom prst="rect">
            <a:avLst/>
          </a:prstGeom>
        </p:spPr>
      </p:pic>
      <p:sp>
        <p:nvSpPr>
          <p:cNvPr id="6" name="Title 1">
            <a:extLst>
              <a:ext uri="{FF2B5EF4-FFF2-40B4-BE49-F238E27FC236}">
                <a16:creationId xmlns:a16="http://schemas.microsoft.com/office/drawing/2014/main" id="{FBE5A55B-E0F7-4DA5-B2A2-371E1D84B21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Team Calendar</a:t>
            </a:r>
          </a:p>
        </p:txBody>
      </p:sp>
    </p:spTree>
    <p:extLst>
      <p:ext uri="{BB962C8B-B14F-4D97-AF65-F5344CB8AC3E}">
        <p14:creationId xmlns:p14="http://schemas.microsoft.com/office/powerpoint/2010/main" val="78868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E0A4-3BDB-F2E8-2F4F-43CC11C0700B}"/>
              </a:ext>
            </a:extLst>
          </p:cNvPr>
          <p:cNvSpPr>
            <a:spLocks noGrp="1"/>
          </p:cNvSpPr>
          <p:nvPr>
            <p:ph type="title"/>
          </p:nvPr>
        </p:nvSpPr>
        <p:spPr>
          <a:xfrm>
            <a:off x="355121" y="-16249"/>
            <a:ext cx="10515600" cy="970825"/>
          </a:xfrm>
        </p:spPr>
        <p:txBody>
          <a:bodyPr/>
          <a:lstStyle/>
          <a:p>
            <a:r>
              <a:rPr lang="en-US" dirty="0"/>
              <a:t>Preseason Activities (completely optional)</a:t>
            </a:r>
          </a:p>
        </p:txBody>
      </p:sp>
      <p:sp>
        <p:nvSpPr>
          <p:cNvPr id="3" name="Content Placeholder 2">
            <a:extLst>
              <a:ext uri="{FF2B5EF4-FFF2-40B4-BE49-F238E27FC236}">
                <a16:creationId xmlns:a16="http://schemas.microsoft.com/office/drawing/2014/main" id="{E2790734-1190-10E8-D572-A9DF66DCE588}"/>
              </a:ext>
            </a:extLst>
          </p:cNvPr>
          <p:cNvSpPr>
            <a:spLocks noGrp="1"/>
          </p:cNvSpPr>
          <p:nvPr>
            <p:ph idx="1"/>
          </p:nvPr>
        </p:nvSpPr>
        <p:spPr>
          <a:xfrm>
            <a:off x="501770" y="1118394"/>
            <a:ext cx="6072961" cy="5291032"/>
          </a:xfrm>
        </p:spPr>
        <p:txBody>
          <a:bodyPr>
            <a:normAutofit fontScale="85000" lnSpcReduction="20000"/>
          </a:bodyPr>
          <a:lstStyle/>
          <a:p>
            <a:r>
              <a:rPr lang="en-US" dirty="0"/>
              <a:t>We have two campouts planned</a:t>
            </a:r>
          </a:p>
          <a:p>
            <a:pPr lvl="1"/>
            <a:r>
              <a:rPr lang="en-US" dirty="0"/>
              <a:t>Parent Lead!  </a:t>
            </a:r>
          </a:p>
          <a:p>
            <a:pPr lvl="2"/>
            <a:r>
              <a:rPr lang="en-US" dirty="0"/>
              <a:t>Each athlete must have an adult accompanying them who is responsible for them when not biking</a:t>
            </a:r>
          </a:p>
          <a:p>
            <a:pPr lvl="2"/>
            <a:r>
              <a:rPr lang="en-US" dirty="0"/>
              <a:t>Coaches are only leading when on a ride</a:t>
            </a:r>
          </a:p>
          <a:p>
            <a:pPr lvl="1"/>
            <a:r>
              <a:rPr lang="en-US" dirty="0"/>
              <a:t>McCoy Flats</a:t>
            </a:r>
          </a:p>
          <a:p>
            <a:pPr lvl="2"/>
            <a:r>
              <a:rPr lang="en-US" dirty="0"/>
              <a:t>May 5-7</a:t>
            </a:r>
          </a:p>
          <a:p>
            <a:pPr lvl="2"/>
            <a:r>
              <a:rPr lang="en-US" dirty="0"/>
              <a:t>Vernal Area</a:t>
            </a:r>
          </a:p>
          <a:p>
            <a:pPr lvl="1"/>
            <a:r>
              <a:rPr lang="en-US" dirty="0"/>
              <a:t>Three Peaks</a:t>
            </a:r>
          </a:p>
          <a:p>
            <a:pPr lvl="2"/>
            <a:r>
              <a:rPr lang="en-US" dirty="0"/>
              <a:t>June 2-4</a:t>
            </a:r>
          </a:p>
          <a:p>
            <a:pPr lvl="2"/>
            <a:r>
              <a:rPr lang="en-US" dirty="0"/>
              <a:t>Cedar City Area</a:t>
            </a:r>
          </a:p>
          <a:p>
            <a:pPr lvl="1"/>
            <a:r>
              <a:rPr lang="en-US" dirty="0"/>
              <a:t>Cost is nominal ($10s)</a:t>
            </a:r>
          </a:p>
          <a:p>
            <a:pPr lvl="2"/>
            <a:r>
              <a:rPr lang="en-US" dirty="0"/>
              <a:t>Includes some meals and campground reservations</a:t>
            </a:r>
          </a:p>
          <a:p>
            <a:r>
              <a:rPr lang="en-US" dirty="0"/>
              <a:t>Other practices?</a:t>
            </a:r>
          </a:p>
          <a:p>
            <a:pPr lvl="1"/>
            <a:r>
              <a:rPr lang="en-US" dirty="0"/>
              <a:t>Coming soon…</a:t>
            </a:r>
          </a:p>
          <a:p>
            <a:pPr lvl="1"/>
            <a:endParaRPr lang="en-US" dirty="0"/>
          </a:p>
          <a:p>
            <a:pPr lvl="1"/>
            <a:endParaRPr lang="en-US" dirty="0"/>
          </a:p>
          <a:p>
            <a:pPr lvl="1"/>
            <a:r>
              <a:rPr lang="en-US" dirty="0"/>
              <a:t>Get on the email list and sync to the calendar (or check the website)</a:t>
            </a:r>
          </a:p>
        </p:txBody>
      </p:sp>
      <p:pic>
        <p:nvPicPr>
          <p:cNvPr id="5" name="Picture 4">
            <a:extLst>
              <a:ext uri="{FF2B5EF4-FFF2-40B4-BE49-F238E27FC236}">
                <a16:creationId xmlns:a16="http://schemas.microsoft.com/office/drawing/2014/main" id="{22A8BA25-0322-D22F-D1CE-624FE68F78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6684" y="3999717"/>
            <a:ext cx="4611229" cy="2840028"/>
          </a:xfrm>
          <a:prstGeom prst="rect">
            <a:avLst/>
          </a:prstGeom>
        </p:spPr>
      </p:pic>
      <p:pic>
        <p:nvPicPr>
          <p:cNvPr id="7" name="Picture 6">
            <a:extLst>
              <a:ext uri="{FF2B5EF4-FFF2-40B4-BE49-F238E27FC236}">
                <a16:creationId xmlns:a16="http://schemas.microsoft.com/office/drawing/2014/main" id="{48BE37E9-A695-1839-9485-7148F3AA55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6684" y="954576"/>
            <a:ext cx="4546752" cy="2922046"/>
          </a:xfrm>
          <a:prstGeom prst="rect">
            <a:avLst/>
          </a:prstGeom>
        </p:spPr>
      </p:pic>
      <p:pic>
        <p:nvPicPr>
          <p:cNvPr id="9" name="Picture 8">
            <a:extLst>
              <a:ext uri="{FF2B5EF4-FFF2-40B4-BE49-F238E27FC236}">
                <a16:creationId xmlns:a16="http://schemas.microsoft.com/office/drawing/2014/main" id="{E5EE5728-9C89-C4A6-5990-58AD80AFCD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7050" y="4634483"/>
            <a:ext cx="965074" cy="979660"/>
          </a:xfrm>
          <a:prstGeom prst="rect">
            <a:avLst/>
          </a:prstGeom>
        </p:spPr>
      </p:pic>
    </p:spTree>
    <p:extLst>
      <p:ext uri="{BB962C8B-B14F-4D97-AF65-F5344CB8AC3E}">
        <p14:creationId xmlns:p14="http://schemas.microsoft.com/office/powerpoint/2010/main" val="478525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78E9-12D7-40D1-B056-154509AB589F}"/>
              </a:ext>
            </a:extLst>
          </p:cNvPr>
          <p:cNvSpPr>
            <a:spLocks noGrp="1"/>
          </p:cNvSpPr>
          <p:nvPr>
            <p:ph type="title"/>
          </p:nvPr>
        </p:nvSpPr>
        <p:spPr>
          <a:xfrm>
            <a:off x="838200" y="28701"/>
            <a:ext cx="10515600" cy="1325563"/>
          </a:xfrm>
        </p:spPr>
        <p:txBody>
          <a:bodyPr/>
          <a:lstStyle/>
          <a:p>
            <a:r>
              <a:rPr lang="en-US" dirty="0">
                <a:solidFill>
                  <a:schemeClr val="accent6">
                    <a:lumMod val="75000"/>
                  </a:schemeClr>
                </a:solidFill>
              </a:rPr>
              <a:t>Team Communications</a:t>
            </a:r>
          </a:p>
        </p:txBody>
      </p:sp>
      <p:sp>
        <p:nvSpPr>
          <p:cNvPr id="3" name="Content Placeholder 2">
            <a:extLst>
              <a:ext uri="{FF2B5EF4-FFF2-40B4-BE49-F238E27FC236}">
                <a16:creationId xmlns:a16="http://schemas.microsoft.com/office/drawing/2014/main" id="{F2B2D52D-EA0B-4D1A-A24F-B94914E39E5F}"/>
              </a:ext>
            </a:extLst>
          </p:cNvPr>
          <p:cNvSpPr>
            <a:spLocks noGrp="1"/>
          </p:cNvSpPr>
          <p:nvPr>
            <p:ph idx="1"/>
          </p:nvPr>
        </p:nvSpPr>
        <p:spPr>
          <a:xfrm>
            <a:off x="760562" y="1311126"/>
            <a:ext cx="6636488" cy="4351338"/>
          </a:xfrm>
        </p:spPr>
        <p:txBody>
          <a:bodyPr>
            <a:noAutofit/>
          </a:bodyPr>
          <a:lstStyle/>
          <a:p>
            <a:pPr lvl="0"/>
            <a:r>
              <a:rPr lang="en-US" dirty="0"/>
              <a:t>(Approximately) weekly emails for weekly communications and planning</a:t>
            </a:r>
          </a:p>
          <a:p>
            <a:pPr lvl="0"/>
            <a:r>
              <a:rPr lang="en-US" dirty="0"/>
              <a:t>GroupMe App for quick questions, venue changes, practice cancelations, general mayhem, </a:t>
            </a:r>
            <a:r>
              <a:rPr lang="en-US" dirty="0" err="1"/>
              <a:t>etc</a:t>
            </a:r>
            <a:endParaRPr lang="en-US" dirty="0"/>
          </a:p>
          <a:p>
            <a:pPr lvl="0"/>
            <a:r>
              <a:rPr lang="en-US" dirty="0"/>
              <a:t>I’ll send a bulk invitation to GroupMe, or ask to be invited</a:t>
            </a:r>
          </a:p>
          <a:p>
            <a:pPr lvl="0"/>
            <a:r>
              <a:rPr lang="en-US" dirty="0"/>
              <a:t>Phone call or text to Leif or Dave</a:t>
            </a:r>
          </a:p>
          <a:p>
            <a:pPr lvl="1"/>
            <a:r>
              <a:rPr lang="en-US" sz="2800" dirty="0"/>
              <a:t>Leif: 406-498-8876</a:t>
            </a:r>
          </a:p>
          <a:p>
            <a:pPr lvl="1"/>
            <a:r>
              <a:rPr lang="en-US" sz="2800" dirty="0"/>
              <a:t>Dave: 801-885-2008</a:t>
            </a:r>
          </a:p>
          <a:p>
            <a:pPr lvl="1"/>
            <a:r>
              <a:rPr lang="en-US" sz="2800" dirty="0"/>
              <a:t>Leigh: 435-602-0000</a:t>
            </a:r>
          </a:p>
          <a:p>
            <a:r>
              <a:rPr lang="en-US" dirty="0"/>
              <a:t>Website has documents and links</a:t>
            </a:r>
          </a:p>
        </p:txBody>
      </p:sp>
      <p:pic>
        <p:nvPicPr>
          <p:cNvPr id="5" name="Picture 4" descr="A person wearing a helmet and riding a bicycle&#10;&#10;Description automatically generated with low confidence">
            <a:extLst>
              <a:ext uri="{FF2B5EF4-FFF2-40B4-BE49-F238E27FC236}">
                <a16:creationId xmlns:a16="http://schemas.microsoft.com/office/drawing/2014/main" id="{84DB37F2-B777-456C-905D-953F12A691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0822" y="838199"/>
            <a:ext cx="4147457" cy="5529943"/>
          </a:xfrm>
          <a:prstGeom prst="rect">
            <a:avLst/>
          </a:prstGeom>
        </p:spPr>
      </p:pic>
    </p:spTree>
    <p:extLst>
      <p:ext uri="{BB962C8B-B14F-4D97-AF65-F5344CB8AC3E}">
        <p14:creationId xmlns:p14="http://schemas.microsoft.com/office/powerpoint/2010/main" val="27946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F3E4-33A4-42D1-8A85-88D1E5748B4A}"/>
              </a:ext>
            </a:extLst>
          </p:cNvPr>
          <p:cNvSpPr>
            <a:spLocks noGrp="1"/>
          </p:cNvSpPr>
          <p:nvPr>
            <p:ph type="title"/>
          </p:nvPr>
        </p:nvSpPr>
        <p:spPr/>
        <p:txBody>
          <a:bodyPr/>
          <a:lstStyle/>
          <a:p>
            <a:r>
              <a:rPr lang="en-US" dirty="0">
                <a:solidFill>
                  <a:schemeClr val="accent6">
                    <a:lumMod val="75000"/>
                  </a:schemeClr>
                </a:solidFill>
              </a:rPr>
              <a:t>Practices</a:t>
            </a:r>
          </a:p>
        </p:txBody>
      </p:sp>
      <p:sp>
        <p:nvSpPr>
          <p:cNvPr id="3" name="Content Placeholder 2">
            <a:extLst>
              <a:ext uri="{FF2B5EF4-FFF2-40B4-BE49-F238E27FC236}">
                <a16:creationId xmlns:a16="http://schemas.microsoft.com/office/drawing/2014/main" id="{DE4B4CD5-DA9D-457C-B489-C87E87D4A318}"/>
              </a:ext>
            </a:extLst>
          </p:cNvPr>
          <p:cNvSpPr>
            <a:spLocks noGrp="1"/>
          </p:cNvSpPr>
          <p:nvPr>
            <p:ph idx="1"/>
          </p:nvPr>
        </p:nvSpPr>
        <p:spPr>
          <a:xfrm>
            <a:off x="677333" y="1488613"/>
            <a:ext cx="11000125" cy="5241796"/>
          </a:xfrm>
        </p:spPr>
        <p:txBody>
          <a:bodyPr>
            <a:noAutofit/>
          </a:bodyPr>
          <a:lstStyle/>
          <a:p>
            <a:pPr>
              <a:lnSpc>
                <a:spcPct val="100000"/>
              </a:lnSpc>
            </a:pPr>
            <a:r>
              <a:rPr lang="en-US" sz="2600" dirty="0"/>
              <a:t>Practices 3 days per week:</a:t>
            </a:r>
          </a:p>
          <a:p>
            <a:pPr lvl="1">
              <a:lnSpc>
                <a:spcPct val="100000"/>
              </a:lnSpc>
            </a:pPr>
            <a:r>
              <a:rPr lang="en-US" sz="2600" dirty="0"/>
              <a:t>Monday, Wednesday, and Thursday</a:t>
            </a:r>
          </a:p>
          <a:p>
            <a:pPr lvl="1">
              <a:lnSpc>
                <a:spcPct val="100000"/>
              </a:lnSpc>
            </a:pPr>
            <a:r>
              <a:rPr lang="en-US" sz="2600" dirty="0"/>
              <a:t>Monday, Wednesday, and Saturday</a:t>
            </a:r>
          </a:p>
          <a:p>
            <a:pPr>
              <a:lnSpc>
                <a:spcPct val="100000"/>
              </a:lnSpc>
            </a:pPr>
            <a:r>
              <a:rPr lang="en-US" sz="2600" dirty="0"/>
              <a:t>Regular practice season starts June 5th </a:t>
            </a:r>
          </a:p>
          <a:p>
            <a:pPr>
              <a:lnSpc>
                <a:spcPct val="100000"/>
              </a:lnSpc>
            </a:pPr>
            <a:r>
              <a:rPr lang="en-US" sz="2600" dirty="0"/>
              <a:t>Time: 6:00 pm - 8:00 pm</a:t>
            </a:r>
          </a:p>
          <a:p>
            <a:pPr>
              <a:lnSpc>
                <a:spcPct val="100000"/>
              </a:lnSpc>
            </a:pPr>
            <a:r>
              <a:rPr lang="en-US" sz="2600" dirty="0"/>
              <a:t>Locations: Yellow Pine/Slate Creek/Beaver Creek, Oakley Bike Park, Marion Park, Coyote, others</a:t>
            </a:r>
          </a:p>
          <a:p>
            <a:pPr>
              <a:lnSpc>
                <a:spcPct val="100000"/>
              </a:lnSpc>
            </a:pPr>
            <a:r>
              <a:rPr lang="en-US" sz="2600" dirty="0"/>
              <a:t>Longer team rides are schedule for Saturday</a:t>
            </a:r>
          </a:p>
        </p:txBody>
      </p:sp>
      <p:sp>
        <p:nvSpPr>
          <p:cNvPr id="4" name="AutoShape 2">
            <a:extLst>
              <a:ext uri="{FF2B5EF4-FFF2-40B4-BE49-F238E27FC236}">
                <a16:creationId xmlns:a16="http://schemas.microsoft.com/office/drawing/2014/main" id="{E878A6DF-247F-4F13-9241-321A74A031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picture containing tree, outdoor, grass, dirt&#10;&#10;Description automatically generated">
            <a:extLst>
              <a:ext uri="{FF2B5EF4-FFF2-40B4-BE49-F238E27FC236}">
                <a16:creationId xmlns:a16="http://schemas.microsoft.com/office/drawing/2014/main" id="{D33E00DD-45C1-4A7C-BA1E-B1A3B39BC6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8178" y="365125"/>
            <a:ext cx="4839909" cy="3629932"/>
          </a:xfrm>
          <a:prstGeom prst="rect">
            <a:avLst/>
          </a:prstGeom>
        </p:spPr>
      </p:pic>
    </p:spTree>
    <p:extLst>
      <p:ext uri="{BB962C8B-B14F-4D97-AF65-F5344CB8AC3E}">
        <p14:creationId xmlns:p14="http://schemas.microsoft.com/office/powerpoint/2010/main" val="3277006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C2E8-DACD-49F1-8905-83998505DC03}"/>
              </a:ext>
            </a:extLst>
          </p:cNvPr>
          <p:cNvSpPr>
            <a:spLocks noGrp="1"/>
          </p:cNvSpPr>
          <p:nvPr>
            <p:ph type="title"/>
          </p:nvPr>
        </p:nvSpPr>
        <p:spPr/>
        <p:txBody>
          <a:bodyPr/>
          <a:lstStyle/>
          <a:p>
            <a:r>
              <a:rPr lang="en-US" dirty="0">
                <a:solidFill>
                  <a:schemeClr val="accent6">
                    <a:lumMod val="75000"/>
                  </a:schemeClr>
                </a:solidFill>
              </a:rPr>
              <a:t>Coaching</a:t>
            </a:r>
          </a:p>
        </p:txBody>
      </p:sp>
      <p:sp>
        <p:nvSpPr>
          <p:cNvPr id="7" name="Content Placeholder 6">
            <a:extLst>
              <a:ext uri="{FF2B5EF4-FFF2-40B4-BE49-F238E27FC236}">
                <a16:creationId xmlns:a16="http://schemas.microsoft.com/office/drawing/2014/main" id="{F0F37567-CA13-43F8-8D66-573F6AB3F4C2}"/>
              </a:ext>
            </a:extLst>
          </p:cNvPr>
          <p:cNvSpPr>
            <a:spLocks noGrp="1"/>
          </p:cNvSpPr>
          <p:nvPr>
            <p:ph idx="1"/>
          </p:nvPr>
        </p:nvSpPr>
        <p:spPr>
          <a:xfrm>
            <a:off x="838200" y="1825625"/>
            <a:ext cx="5998028" cy="4351338"/>
          </a:xfrm>
        </p:spPr>
        <p:txBody>
          <a:bodyPr>
            <a:normAutofit fontScale="92500"/>
          </a:bodyPr>
          <a:lstStyle/>
          <a:p>
            <a:r>
              <a:rPr lang="en-US" sz="2400" dirty="0"/>
              <a:t>We are always looking for more coaches</a:t>
            </a:r>
          </a:p>
          <a:p>
            <a:r>
              <a:rPr lang="en-US" sz="2400" dirty="0"/>
              <a:t>The entire team is managed and coached by volunteers</a:t>
            </a:r>
          </a:p>
          <a:p>
            <a:r>
              <a:rPr lang="en-US" sz="2400" dirty="0"/>
              <a:t>You do not have to know how to mountain bike, just be enthusiastic and interested in helping our student-athletes!</a:t>
            </a:r>
          </a:p>
          <a:p>
            <a:r>
              <a:rPr lang="en-US" sz="2400" dirty="0"/>
              <a:t>Obtaining a NICA level 1 requires about 4 hours of online work</a:t>
            </a:r>
          </a:p>
          <a:p>
            <a:r>
              <a:rPr lang="en-US" sz="2400" dirty="0"/>
              <a:t>You are welcome to come ride with the team for a day to see what it is all about</a:t>
            </a:r>
          </a:p>
          <a:p>
            <a:r>
              <a:rPr lang="en-US" sz="2400" dirty="0"/>
              <a:t>OTB 101 is this Saturday (April 15) at the High School Parking Lot.  10 am for a few hours</a:t>
            </a:r>
            <a:endParaRPr lang="en-US" sz="2400" dirty="0">
              <a:highlight>
                <a:srgbClr val="FFFF00"/>
              </a:highlight>
            </a:endParaRPr>
          </a:p>
          <a:p>
            <a:endParaRPr lang="en-US" sz="2400" dirty="0"/>
          </a:p>
        </p:txBody>
      </p:sp>
      <p:pic>
        <p:nvPicPr>
          <p:cNvPr id="5" name="Google Shape;138;p25">
            <a:extLst>
              <a:ext uri="{FF2B5EF4-FFF2-40B4-BE49-F238E27FC236}">
                <a16:creationId xmlns:a16="http://schemas.microsoft.com/office/drawing/2014/main" id="{1105624B-0CE9-4EF5-9FD3-7C564E56F252}"/>
              </a:ext>
            </a:extLst>
          </p:cNvPr>
          <p:cNvPicPr preferRelativeResize="0"/>
          <p:nvPr/>
        </p:nvPicPr>
        <p:blipFill>
          <a:blip r:embed="rId2">
            <a:alphaModFix/>
          </a:blip>
          <a:stretch>
            <a:fillRect/>
          </a:stretch>
        </p:blipFill>
        <p:spPr>
          <a:xfrm>
            <a:off x="6836228" y="365125"/>
            <a:ext cx="4953001" cy="3172959"/>
          </a:xfrm>
          <a:prstGeom prst="rect">
            <a:avLst/>
          </a:prstGeom>
          <a:noFill/>
          <a:ln>
            <a:noFill/>
          </a:ln>
        </p:spPr>
      </p:pic>
      <p:pic>
        <p:nvPicPr>
          <p:cNvPr id="6" name="Picture 5" descr="A picture containing text, person, outdoor, sky&#10;&#10;Description automatically generated">
            <a:extLst>
              <a:ext uri="{FF2B5EF4-FFF2-40B4-BE49-F238E27FC236}">
                <a16:creationId xmlns:a16="http://schemas.microsoft.com/office/drawing/2014/main" id="{B52B1E7E-7D88-4B4D-810B-2C16923F7E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40"/>
          <a:stretch/>
        </p:blipFill>
        <p:spPr>
          <a:xfrm>
            <a:off x="7627214" y="3318078"/>
            <a:ext cx="3371028" cy="31747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0642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92733-DEE6-66F0-D7AE-3E29A7AA05C4}"/>
              </a:ext>
            </a:extLst>
          </p:cNvPr>
          <p:cNvSpPr>
            <a:spLocks noGrp="1"/>
          </p:cNvSpPr>
          <p:nvPr>
            <p:ph type="title"/>
          </p:nvPr>
        </p:nvSpPr>
        <p:spPr/>
        <p:txBody>
          <a:bodyPr/>
          <a:lstStyle/>
          <a:p>
            <a:r>
              <a:rPr lang="en-US" dirty="0"/>
              <a:t>Non-riding parent volunteers are needed as well</a:t>
            </a:r>
          </a:p>
        </p:txBody>
      </p:sp>
      <p:sp>
        <p:nvSpPr>
          <p:cNvPr id="3" name="Content Placeholder 2">
            <a:extLst>
              <a:ext uri="{FF2B5EF4-FFF2-40B4-BE49-F238E27FC236}">
                <a16:creationId xmlns:a16="http://schemas.microsoft.com/office/drawing/2014/main" id="{85346E93-87DA-5FD0-D034-4CF890403467}"/>
              </a:ext>
            </a:extLst>
          </p:cNvPr>
          <p:cNvSpPr>
            <a:spLocks noGrp="1"/>
          </p:cNvSpPr>
          <p:nvPr>
            <p:ph idx="1"/>
          </p:nvPr>
        </p:nvSpPr>
        <p:spPr/>
        <p:txBody>
          <a:bodyPr>
            <a:normAutofit fontScale="85000" lnSpcReduction="20000"/>
          </a:bodyPr>
          <a:lstStyle/>
          <a:p>
            <a:r>
              <a:rPr lang="en-US" dirty="0"/>
              <a:t>League volunteering at races</a:t>
            </a:r>
          </a:p>
          <a:p>
            <a:pPr lvl="1"/>
            <a:r>
              <a:rPr lang="en-US" dirty="0"/>
              <a:t>NICA races require a huge volunteer effort</a:t>
            </a:r>
          </a:p>
          <a:p>
            <a:pPr lvl="1"/>
            <a:r>
              <a:rPr lang="en-US" dirty="0"/>
              <a:t>One person for each </a:t>
            </a:r>
            <a:r>
              <a:rPr lang="en-US" dirty="0" err="1"/>
              <a:t>athete</a:t>
            </a:r>
            <a:r>
              <a:rPr lang="en-US" dirty="0"/>
              <a:t> is expected to volunteer once per season</a:t>
            </a:r>
          </a:p>
          <a:p>
            <a:r>
              <a:rPr lang="en-US" dirty="0"/>
              <a:t>Campouts</a:t>
            </a:r>
          </a:p>
          <a:p>
            <a:pPr lvl="1"/>
            <a:r>
              <a:rPr lang="en-US" dirty="0"/>
              <a:t>Oversee food, menu, and camp in general</a:t>
            </a:r>
          </a:p>
          <a:p>
            <a:r>
              <a:rPr lang="en-US" dirty="0"/>
              <a:t>Trail work days</a:t>
            </a:r>
          </a:p>
          <a:p>
            <a:pPr lvl="1"/>
            <a:r>
              <a:rPr lang="en-US" dirty="0"/>
              <a:t>Every athlete and an adult should volunteer for one trail work day</a:t>
            </a:r>
          </a:p>
          <a:p>
            <a:r>
              <a:rPr lang="en-US" dirty="0"/>
              <a:t>Six Hours of Slate Creek</a:t>
            </a:r>
          </a:p>
          <a:p>
            <a:pPr lvl="1"/>
            <a:r>
              <a:rPr lang="en-US" dirty="0"/>
              <a:t>Count laps, BBQ, judge costumes</a:t>
            </a:r>
          </a:p>
          <a:p>
            <a:r>
              <a:rPr lang="en-US" dirty="0"/>
              <a:t>Team Dinner</a:t>
            </a:r>
          </a:p>
          <a:p>
            <a:pPr lvl="1"/>
            <a:r>
              <a:rPr lang="en-US" dirty="0"/>
              <a:t>Just what it sounds like</a:t>
            </a:r>
          </a:p>
          <a:p>
            <a:r>
              <a:rPr lang="en-US" dirty="0"/>
              <a:t>Pit zone</a:t>
            </a:r>
          </a:p>
          <a:p>
            <a:pPr lvl="1"/>
            <a:r>
              <a:rPr lang="en-US" dirty="0"/>
              <a:t>Help with setup, tear down, food, general chaos manager</a:t>
            </a:r>
          </a:p>
          <a:p>
            <a:endParaRPr lang="en-US" dirty="0"/>
          </a:p>
        </p:txBody>
      </p:sp>
    </p:spTree>
    <p:extLst>
      <p:ext uri="{BB962C8B-B14F-4D97-AF65-F5344CB8AC3E}">
        <p14:creationId xmlns:p14="http://schemas.microsoft.com/office/powerpoint/2010/main" val="4283311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39BB65-7A77-40A3-99C3-E69A068B935B}"/>
              </a:ext>
            </a:extLst>
          </p:cNvPr>
          <p:cNvSpPr>
            <a:spLocks noGrp="1"/>
          </p:cNvSpPr>
          <p:nvPr>
            <p:ph type="title"/>
          </p:nvPr>
        </p:nvSpPr>
        <p:spPr>
          <a:xfrm>
            <a:off x="424132" y="0"/>
            <a:ext cx="10515600" cy="1325563"/>
          </a:xfrm>
        </p:spPr>
        <p:txBody>
          <a:bodyPr/>
          <a:lstStyle/>
          <a:p>
            <a:r>
              <a:rPr lang="en-US" dirty="0">
                <a:solidFill>
                  <a:schemeClr val="accent6">
                    <a:lumMod val="75000"/>
                  </a:schemeClr>
                </a:solidFill>
              </a:rPr>
              <a:t>Registration</a:t>
            </a:r>
          </a:p>
        </p:txBody>
      </p:sp>
      <p:pic>
        <p:nvPicPr>
          <p:cNvPr id="11" name="Picture 10" descr="A picture containing ground, outdoor, sport, water sport&#10;&#10;Description automatically generated">
            <a:extLst>
              <a:ext uri="{FF2B5EF4-FFF2-40B4-BE49-F238E27FC236}">
                <a16:creationId xmlns:a16="http://schemas.microsoft.com/office/drawing/2014/main" id="{0B9D2D72-48D5-4DA2-A53E-82EA8235DC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840173" y="1043302"/>
            <a:ext cx="6463018" cy="4847264"/>
          </a:xfrm>
          <a:prstGeom prst="rect">
            <a:avLst/>
          </a:prstGeom>
        </p:spPr>
      </p:pic>
      <p:sp>
        <p:nvSpPr>
          <p:cNvPr id="3" name="Content Placeholder 2">
            <a:extLst>
              <a:ext uri="{FF2B5EF4-FFF2-40B4-BE49-F238E27FC236}">
                <a16:creationId xmlns:a16="http://schemas.microsoft.com/office/drawing/2014/main" id="{659416B7-64D0-7742-655D-9408A9FE5006}"/>
              </a:ext>
            </a:extLst>
          </p:cNvPr>
          <p:cNvSpPr>
            <a:spLocks noGrp="1"/>
          </p:cNvSpPr>
          <p:nvPr>
            <p:ph idx="1"/>
          </p:nvPr>
        </p:nvSpPr>
        <p:spPr>
          <a:xfrm>
            <a:off x="251604" y="1049247"/>
            <a:ext cx="5671868" cy="4351338"/>
          </a:xfrm>
        </p:spPr>
        <p:txBody>
          <a:bodyPr>
            <a:noAutofit/>
          </a:bodyPr>
          <a:lstStyle/>
          <a:p>
            <a:pPr>
              <a:lnSpc>
                <a:spcPct val="100000"/>
              </a:lnSpc>
              <a:spcBef>
                <a:spcPts val="0"/>
              </a:spcBef>
            </a:pPr>
            <a:r>
              <a:rPr lang="en-US" sz="1400" b="1" dirty="0"/>
              <a:t>Step 1) Team Registration</a:t>
            </a:r>
          </a:p>
          <a:p>
            <a:pPr lvl="1">
              <a:lnSpc>
                <a:spcPct val="100000"/>
              </a:lnSpc>
              <a:spcBef>
                <a:spcPts val="0"/>
              </a:spcBef>
            </a:pPr>
            <a:r>
              <a:rPr lang="en-US" sz="1400" dirty="0"/>
              <a:t>Fill out the Google Form here:</a:t>
            </a:r>
          </a:p>
          <a:p>
            <a:pPr lvl="2">
              <a:lnSpc>
                <a:spcPct val="100000"/>
              </a:lnSpc>
              <a:spcBef>
                <a:spcPts val="0"/>
              </a:spcBef>
            </a:pPr>
            <a:r>
              <a:rPr lang="en-US" sz="1400" dirty="0">
                <a:hlinkClick r:id="rId3"/>
              </a:rPr>
              <a:t>https://forms.gle/YcqJJGVhnRvaFSK48</a:t>
            </a:r>
            <a:endParaRPr lang="en-US" sz="1400" dirty="0"/>
          </a:p>
          <a:p>
            <a:pPr lvl="1">
              <a:lnSpc>
                <a:spcPct val="100000"/>
              </a:lnSpc>
              <a:spcBef>
                <a:spcPts val="0"/>
              </a:spcBef>
            </a:pPr>
            <a:r>
              <a:rPr lang="en-US" sz="1400" dirty="0"/>
              <a:t>Open until June 1st</a:t>
            </a:r>
          </a:p>
          <a:p>
            <a:pPr lvl="2">
              <a:lnSpc>
                <a:spcPct val="100000"/>
              </a:lnSpc>
              <a:spcBef>
                <a:spcPts val="0"/>
              </a:spcBef>
            </a:pPr>
            <a:r>
              <a:rPr lang="en-US" sz="1400" dirty="0"/>
              <a:t>Please register ASAP</a:t>
            </a:r>
          </a:p>
          <a:p>
            <a:pPr lvl="1">
              <a:lnSpc>
                <a:spcPct val="100000"/>
              </a:lnSpc>
              <a:spcBef>
                <a:spcPts val="0"/>
              </a:spcBef>
            </a:pPr>
            <a:r>
              <a:rPr lang="en-US" sz="1400" dirty="0"/>
              <a:t>Cost: $130</a:t>
            </a:r>
          </a:p>
          <a:p>
            <a:pPr lvl="2">
              <a:lnSpc>
                <a:spcPct val="100000"/>
              </a:lnSpc>
              <a:spcBef>
                <a:spcPts val="0"/>
              </a:spcBef>
            </a:pPr>
            <a:r>
              <a:rPr lang="en-US" sz="1400" dirty="0"/>
              <a:t>Scholarships available, contact head coach or board member for more information</a:t>
            </a:r>
          </a:p>
          <a:p>
            <a:pPr lvl="1">
              <a:lnSpc>
                <a:spcPct val="100000"/>
              </a:lnSpc>
              <a:spcBef>
                <a:spcPts val="0"/>
              </a:spcBef>
            </a:pPr>
            <a:r>
              <a:rPr lang="en-US" sz="1400" dirty="0"/>
              <a:t>Team dues include kit (jersey, bibs, race day bag, track suit, socks)</a:t>
            </a:r>
          </a:p>
          <a:p>
            <a:pPr>
              <a:lnSpc>
                <a:spcPct val="100000"/>
              </a:lnSpc>
              <a:spcBef>
                <a:spcPts val="0"/>
              </a:spcBef>
            </a:pPr>
            <a:r>
              <a:rPr lang="en-US" sz="1400" b="1" dirty="0"/>
              <a:t>Step 2) Team Payment</a:t>
            </a:r>
          </a:p>
          <a:p>
            <a:pPr lvl="1">
              <a:lnSpc>
                <a:spcPct val="100000"/>
              </a:lnSpc>
              <a:spcBef>
                <a:spcPts val="0"/>
              </a:spcBef>
            </a:pPr>
            <a:r>
              <a:rPr lang="en-US" sz="1400" dirty="0"/>
              <a:t>Nate McEntire  will send you an electronic invoice via email</a:t>
            </a:r>
          </a:p>
          <a:p>
            <a:pPr lvl="2">
              <a:lnSpc>
                <a:spcPct val="100000"/>
              </a:lnSpc>
              <a:spcBef>
                <a:spcPts val="0"/>
              </a:spcBef>
            </a:pPr>
            <a:r>
              <a:rPr lang="en-US" sz="1400" dirty="0"/>
              <a:t>We will contact you first if you requested scholarship consideration</a:t>
            </a:r>
          </a:p>
          <a:p>
            <a:pPr lvl="1">
              <a:lnSpc>
                <a:spcPct val="100000"/>
              </a:lnSpc>
              <a:spcBef>
                <a:spcPts val="0"/>
              </a:spcBef>
            </a:pPr>
            <a:r>
              <a:rPr lang="en-US" sz="1400" dirty="0"/>
              <a:t>Once you have paid your team dues</a:t>
            </a:r>
          </a:p>
          <a:p>
            <a:pPr>
              <a:lnSpc>
                <a:spcPct val="100000"/>
              </a:lnSpc>
              <a:spcBef>
                <a:spcPts val="0"/>
              </a:spcBef>
            </a:pPr>
            <a:r>
              <a:rPr lang="en-US" sz="1400" b="1" dirty="0"/>
              <a:t>Step 3) NICA League Registration</a:t>
            </a:r>
          </a:p>
          <a:p>
            <a:pPr lvl="1">
              <a:lnSpc>
                <a:spcPct val="100000"/>
              </a:lnSpc>
              <a:spcBef>
                <a:spcPts val="0"/>
              </a:spcBef>
            </a:pPr>
            <a:r>
              <a:rPr lang="en-US" sz="1400" dirty="0"/>
              <a:t>For new athletes, you will receive an invitation to register via email</a:t>
            </a:r>
          </a:p>
          <a:p>
            <a:pPr lvl="1">
              <a:lnSpc>
                <a:spcPct val="100000"/>
              </a:lnSpc>
              <a:spcBef>
                <a:spcPts val="0"/>
              </a:spcBef>
            </a:pPr>
            <a:r>
              <a:rPr lang="en-US" sz="1400" dirty="0"/>
              <a:t>For returning athletes, you will receive a notification that your account will let you register</a:t>
            </a:r>
          </a:p>
          <a:p>
            <a:pPr lvl="1">
              <a:lnSpc>
                <a:spcPct val="100000"/>
              </a:lnSpc>
              <a:spcBef>
                <a:spcPts val="0"/>
              </a:spcBef>
            </a:pPr>
            <a:r>
              <a:rPr lang="en-US" sz="1400" dirty="0"/>
              <a:t>Open until June 1</a:t>
            </a:r>
            <a:r>
              <a:rPr lang="en-US" sz="1400" baseline="30000" dirty="0"/>
              <a:t>st</a:t>
            </a:r>
            <a:endParaRPr lang="en-US" sz="1400" dirty="0"/>
          </a:p>
          <a:p>
            <a:pPr lvl="2">
              <a:lnSpc>
                <a:spcPct val="100000"/>
              </a:lnSpc>
              <a:spcBef>
                <a:spcPts val="0"/>
              </a:spcBef>
            </a:pPr>
            <a:r>
              <a:rPr lang="en-US" sz="1400" dirty="0"/>
              <a:t>Must register before attending 2nd practice</a:t>
            </a:r>
          </a:p>
          <a:p>
            <a:pPr lvl="1">
              <a:lnSpc>
                <a:spcPct val="100000"/>
              </a:lnSpc>
              <a:spcBef>
                <a:spcPts val="0"/>
              </a:spcBef>
            </a:pPr>
            <a:r>
              <a:rPr lang="en-US" sz="1400" dirty="0"/>
              <a:t>Cost: </a:t>
            </a:r>
          </a:p>
          <a:p>
            <a:pPr lvl="2">
              <a:lnSpc>
                <a:spcPct val="100000"/>
              </a:lnSpc>
              <a:spcBef>
                <a:spcPts val="0"/>
              </a:spcBef>
            </a:pPr>
            <a:r>
              <a:rPr lang="en-US" sz="1400" dirty="0"/>
              <a:t>High School     	$300 (NICA dues)</a:t>
            </a:r>
          </a:p>
          <a:p>
            <a:pPr lvl="2">
              <a:lnSpc>
                <a:spcPct val="100000"/>
              </a:lnSpc>
              <a:spcBef>
                <a:spcPts val="0"/>
              </a:spcBef>
            </a:pPr>
            <a:r>
              <a:rPr lang="en-US" sz="1400" dirty="0"/>
              <a:t>Middle School	$250 (NICA dues)</a:t>
            </a:r>
          </a:p>
        </p:txBody>
      </p:sp>
    </p:spTree>
    <p:extLst>
      <p:ext uri="{BB962C8B-B14F-4D97-AF65-F5344CB8AC3E}">
        <p14:creationId xmlns:p14="http://schemas.microsoft.com/office/powerpoint/2010/main" val="305766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7329A-5B12-4EDD-B310-838FC8A0EFAB}"/>
              </a:ext>
            </a:extLst>
          </p:cNvPr>
          <p:cNvSpPr>
            <a:spLocks noGrp="1"/>
          </p:cNvSpPr>
          <p:nvPr>
            <p:ph idx="1"/>
          </p:nvPr>
        </p:nvSpPr>
        <p:spPr>
          <a:xfrm>
            <a:off x="838200" y="1825625"/>
            <a:ext cx="7178749" cy="4351338"/>
          </a:xfrm>
        </p:spPr>
        <p:txBody>
          <a:bodyPr>
            <a:normAutofit fontScale="92500" lnSpcReduction="20000"/>
          </a:bodyPr>
          <a:lstStyle/>
          <a:p>
            <a:r>
              <a:rPr lang="en-US" dirty="0"/>
              <a:t>A La Carte sales are welcome from everyone</a:t>
            </a:r>
          </a:p>
          <a:p>
            <a:pPr lvl="1"/>
            <a:r>
              <a:rPr lang="en-US" dirty="0"/>
              <a:t>Parents, coaches, community members</a:t>
            </a:r>
          </a:p>
          <a:p>
            <a:r>
              <a:rPr lang="en-US" dirty="0"/>
              <a:t>We will sell items at campouts, BBQs, after a few selected practices</a:t>
            </a:r>
          </a:p>
          <a:p>
            <a:r>
              <a:rPr lang="en-US" dirty="0"/>
              <a:t>All kit items plus</a:t>
            </a:r>
          </a:p>
          <a:p>
            <a:pPr lvl="1"/>
            <a:r>
              <a:rPr lang="en-US" dirty="0"/>
              <a:t>Gloves</a:t>
            </a:r>
          </a:p>
          <a:p>
            <a:pPr lvl="1"/>
            <a:r>
              <a:rPr lang="en-US" dirty="0"/>
              <a:t>Hats</a:t>
            </a:r>
          </a:p>
          <a:p>
            <a:pPr lvl="1"/>
            <a:r>
              <a:rPr lang="en-US" dirty="0"/>
              <a:t>T-shirts</a:t>
            </a:r>
          </a:p>
          <a:p>
            <a:pPr lvl="1"/>
            <a:r>
              <a:rPr lang="en-US" dirty="0"/>
              <a:t>Baggy shorts</a:t>
            </a:r>
          </a:p>
          <a:p>
            <a:pPr lvl="1"/>
            <a:r>
              <a:rPr lang="en-US" dirty="0"/>
              <a:t>Baggy jerseys</a:t>
            </a:r>
          </a:p>
          <a:p>
            <a:r>
              <a:rPr lang="en-US" dirty="0"/>
              <a:t>Nate McEntire has worked tirelessly to put all the kits and clothes together!  Thank you!</a:t>
            </a:r>
          </a:p>
        </p:txBody>
      </p:sp>
      <p:sp>
        <p:nvSpPr>
          <p:cNvPr id="4" name="Title 1">
            <a:extLst>
              <a:ext uri="{FF2B5EF4-FFF2-40B4-BE49-F238E27FC236}">
                <a16:creationId xmlns:a16="http://schemas.microsoft.com/office/drawing/2014/main" id="{5B16DF10-A152-4DA1-A712-72CC2525096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A la carte clothing orders</a:t>
            </a:r>
          </a:p>
        </p:txBody>
      </p:sp>
      <p:pic>
        <p:nvPicPr>
          <p:cNvPr id="8" name="Picture 7" descr="A person holding a bicycle&#10;&#10;Description automatically generated with low confidence">
            <a:extLst>
              <a:ext uri="{FF2B5EF4-FFF2-40B4-BE49-F238E27FC236}">
                <a16:creationId xmlns:a16="http://schemas.microsoft.com/office/drawing/2014/main" id="{836D2A20-C94D-456E-BA07-1276F605C2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28838" y="1989137"/>
            <a:ext cx="2900892" cy="4351338"/>
          </a:xfrm>
          <a:prstGeom prst="rect">
            <a:avLst/>
          </a:prstGeom>
        </p:spPr>
      </p:pic>
    </p:spTree>
    <p:extLst>
      <p:ext uri="{BB962C8B-B14F-4D97-AF65-F5344CB8AC3E}">
        <p14:creationId xmlns:p14="http://schemas.microsoft.com/office/powerpoint/2010/main" val="252896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384DC8-6671-519C-7B21-4F7E7156741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72066" y="3969824"/>
            <a:ext cx="3783451" cy="2888176"/>
          </a:xfrm>
          <a:prstGeom prst="rect">
            <a:avLst/>
          </a:prstGeom>
        </p:spPr>
      </p:pic>
      <p:sp>
        <p:nvSpPr>
          <p:cNvPr id="2" name="Title 1">
            <a:extLst>
              <a:ext uri="{FF2B5EF4-FFF2-40B4-BE49-F238E27FC236}">
                <a16:creationId xmlns:a16="http://schemas.microsoft.com/office/drawing/2014/main" id="{E0676BE5-B5A3-2B37-7F37-CF5371ABA2E5}"/>
              </a:ext>
            </a:extLst>
          </p:cNvPr>
          <p:cNvSpPr>
            <a:spLocks noGrp="1"/>
          </p:cNvSpPr>
          <p:nvPr>
            <p:ph type="title"/>
          </p:nvPr>
        </p:nvSpPr>
        <p:spPr>
          <a:xfrm>
            <a:off x="7869336" y="79260"/>
            <a:ext cx="2292582" cy="523221"/>
          </a:xfrm>
        </p:spPr>
        <p:txBody>
          <a:bodyPr>
            <a:normAutofit/>
          </a:bodyPr>
          <a:lstStyle/>
          <a:p>
            <a:r>
              <a:rPr lang="en-US" sz="2800" dirty="0"/>
              <a:t>Sweatshirt</a:t>
            </a:r>
          </a:p>
        </p:txBody>
      </p:sp>
      <p:pic>
        <p:nvPicPr>
          <p:cNvPr id="5" name="Picture 4">
            <a:extLst>
              <a:ext uri="{FF2B5EF4-FFF2-40B4-BE49-F238E27FC236}">
                <a16:creationId xmlns:a16="http://schemas.microsoft.com/office/drawing/2014/main" id="{181A8175-72DA-36BD-4C05-CCA914BC7F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97824" y="500853"/>
            <a:ext cx="5635605" cy="3104131"/>
          </a:xfrm>
          <a:prstGeom prst="rect">
            <a:avLst/>
          </a:prstGeom>
        </p:spPr>
      </p:pic>
      <p:pic>
        <p:nvPicPr>
          <p:cNvPr id="7" name="Picture 6">
            <a:extLst>
              <a:ext uri="{FF2B5EF4-FFF2-40B4-BE49-F238E27FC236}">
                <a16:creationId xmlns:a16="http://schemas.microsoft.com/office/drawing/2014/main" id="{597ECDB4-0113-88CC-AC21-A795B1A6A5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89" y="1339150"/>
            <a:ext cx="5941844" cy="3480307"/>
          </a:xfrm>
          <a:prstGeom prst="rect">
            <a:avLst/>
          </a:prstGeom>
        </p:spPr>
      </p:pic>
      <p:sp>
        <p:nvSpPr>
          <p:cNvPr id="9" name="TextBox 8">
            <a:extLst>
              <a:ext uri="{FF2B5EF4-FFF2-40B4-BE49-F238E27FC236}">
                <a16:creationId xmlns:a16="http://schemas.microsoft.com/office/drawing/2014/main" id="{E1F9BB4D-0645-661D-A85C-A19E35CA45D6}"/>
              </a:ext>
            </a:extLst>
          </p:cNvPr>
          <p:cNvSpPr txBox="1"/>
          <p:nvPr/>
        </p:nvSpPr>
        <p:spPr>
          <a:xfrm>
            <a:off x="112206" y="752877"/>
            <a:ext cx="6094562" cy="523220"/>
          </a:xfrm>
          <a:prstGeom prst="rect">
            <a:avLst/>
          </a:prstGeom>
          <a:noFill/>
        </p:spPr>
        <p:txBody>
          <a:bodyPr wrap="square">
            <a:spAutoFit/>
          </a:bodyPr>
          <a:lstStyle/>
          <a:p>
            <a:r>
              <a:rPr lang="en-US" sz="2800" dirty="0"/>
              <a:t>Baggy Jersey</a:t>
            </a:r>
          </a:p>
        </p:txBody>
      </p:sp>
      <p:sp>
        <p:nvSpPr>
          <p:cNvPr id="11" name="Title 1">
            <a:extLst>
              <a:ext uri="{FF2B5EF4-FFF2-40B4-BE49-F238E27FC236}">
                <a16:creationId xmlns:a16="http://schemas.microsoft.com/office/drawing/2014/main" id="{EE061F1F-C57E-6A78-1A4B-911DDAA4D5A2}"/>
              </a:ext>
            </a:extLst>
          </p:cNvPr>
          <p:cNvSpPr txBox="1">
            <a:spLocks/>
          </p:cNvSpPr>
          <p:nvPr/>
        </p:nvSpPr>
        <p:spPr>
          <a:xfrm>
            <a:off x="8266150" y="3553226"/>
            <a:ext cx="2292582" cy="5232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Sweatpants</a:t>
            </a:r>
          </a:p>
        </p:txBody>
      </p:sp>
    </p:spTree>
    <p:extLst>
      <p:ext uri="{BB962C8B-B14F-4D97-AF65-F5344CB8AC3E}">
        <p14:creationId xmlns:p14="http://schemas.microsoft.com/office/powerpoint/2010/main" val="8488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C2E8-DACD-49F1-8905-83998505DC03}"/>
              </a:ext>
            </a:extLst>
          </p:cNvPr>
          <p:cNvSpPr>
            <a:spLocks noGrp="1"/>
          </p:cNvSpPr>
          <p:nvPr>
            <p:ph type="title"/>
          </p:nvPr>
        </p:nvSpPr>
        <p:spPr/>
        <p:txBody>
          <a:bodyPr/>
          <a:lstStyle/>
          <a:p>
            <a:r>
              <a:rPr lang="en-US" dirty="0">
                <a:solidFill>
                  <a:schemeClr val="accent6">
                    <a:lumMod val="75000"/>
                  </a:schemeClr>
                </a:solidFill>
              </a:rPr>
              <a:t>NICA</a:t>
            </a:r>
          </a:p>
        </p:txBody>
      </p:sp>
      <p:sp>
        <p:nvSpPr>
          <p:cNvPr id="7" name="Content Placeholder 6">
            <a:extLst>
              <a:ext uri="{FF2B5EF4-FFF2-40B4-BE49-F238E27FC236}">
                <a16:creationId xmlns:a16="http://schemas.microsoft.com/office/drawing/2014/main" id="{F0F37567-CA13-43F8-8D66-573F6AB3F4C2}"/>
              </a:ext>
            </a:extLst>
          </p:cNvPr>
          <p:cNvSpPr>
            <a:spLocks noGrp="1"/>
          </p:cNvSpPr>
          <p:nvPr>
            <p:ph idx="1"/>
          </p:nvPr>
        </p:nvSpPr>
        <p:spPr/>
        <p:txBody>
          <a:bodyPr>
            <a:normAutofit lnSpcReduction="10000"/>
          </a:bodyPr>
          <a:lstStyle/>
          <a:p>
            <a:pPr marL="0" indent="0">
              <a:lnSpc>
                <a:spcPct val="100000"/>
              </a:lnSpc>
              <a:buNone/>
            </a:pPr>
            <a:r>
              <a:rPr lang="en-US" dirty="0"/>
              <a:t>Five Core Principles</a:t>
            </a:r>
          </a:p>
          <a:p>
            <a:pPr>
              <a:lnSpc>
                <a:spcPct val="100000"/>
              </a:lnSpc>
            </a:pPr>
            <a:r>
              <a:rPr lang="en-US" dirty="0"/>
              <a:t>Fun</a:t>
            </a:r>
          </a:p>
          <a:p>
            <a:pPr>
              <a:lnSpc>
                <a:spcPct val="100000"/>
              </a:lnSpc>
            </a:pPr>
            <a:r>
              <a:rPr lang="en-US" dirty="0"/>
              <a:t>Inclusivity</a:t>
            </a:r>
          </a:p>
          <a:p>
            <a:pPr>
              <a:lnSpc>
                <a:spcPct val="100000"/>
              </a:lnSpc>
            </a:pPr>
            <a:r>
              <a:rPr lang="en-US" dirty="0"/>
              <a:t>Respect</a:t>
            </a:r>
          </a:p>
          <a:p>
            <a:pPr>
              <a:lnSpc>
                <a:spcPct val="100000"/>
              </a:lnSpc>
            </a:pPr>
            <a:r>
              <a:rPr lang="en-US" dirty="0"/>
              <a:t>Equity</a:t>
            </a:r>
          </a:p>
          <a:p>
            <a:pPr>
              <a:lnSpc>
                <a:spcPct val="100000"/>
              </a:lnSpc>
            </a:pPr>
            <a:r>
              <a:rPr lang="en-US" dirty="0"/>
              <a:t>Community</a:t>
            </a:r>
          </a:p>
          <a:p>
            <a:pPr>
              <a:lnSpc>
                <a:spcPct val="100000"/>
              </a:lnSpc>
            </a:pPr>
            <a:endParaRPr lang="en-US" dirty="0"/>
          </a:p>
          <a:p>
            <a:pPr marL="0" indent="0">
              <a:lnSpc>
                <a:spcPct val="100000"/>
              </a:lnSpc>
              <a:buNone/>
            </a:pPr>
            <a:r>
              <a:rPr lang="en-US" dirty="0">
                <a:hlinkClick r:id="rId2"/>
              </a:rPr>
              <a:t>nationalmtb.org</a:t>
            </a:r>
            <a:endParaRPr lang="en-US" dirty="0"/>
          </a:p>
          <a:p>
            <a:endParaRPr lang="en-US" dirty="0"/>
          </a:p>
        </p:txBody>
      </p:sp>
      <p:pic>
        <p:nvPicPr>
          <p:cNvPr id="5" name="Picture 4" descr="A group of people riding bikes on a grassy hill&#10;&#10;Description automatically generated with medium confidence">
            <a:extLst>
              <a:ext uri="{FF2B5EF4-FFF2-40B4-BE49-F238E27FC236}">
                <a16:creationId xmlns:a16="http://schemas.microsoft.com/office/drawing/2014/main" id="{6F4FE4A6-CDBC-4A41-9951-A09DBDD0FE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1593" y="660221"/>
            <a:ext cx="5552207" cy="5537557"/>
          </a:xfrm>
          <a:prstGeom prst="rect">
            <a:avLst/>
          </a:prstGeom>
        </p:spPr>
      </p:pic>
    </p:spTree>
    <p:extLst>
      <p:ext uri="{BB962C8B-B14F-4D97-AF65-F5344CB8AC3E}">
        <p14:creationId xmlns:p14="http://schemas.microsoft.com/office/powerpoint/2010/main" val="1499271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5065-7F2C-E764-D2BB-C2293BC557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ABDEA3-8DDD-4119-40A4-01D00C9F25B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CC64DD3-128F-506E-936A-F00D3F26819D}"/>
              </a:ext>
            </a:extLst>
          </p:cNvPr>
          <p:cNvPicPr>
            <a:picLocks noChangeAspect="1"/>
          </p:cNvPicPr>
          <p:nvPr/>
        </p:nvPicPr>
        <p:blipFill>
          <a:blip r:embed="rId2"/>
          <a:stretch>
            <a:fillRect/>
          </a:stretch>
        </p:blipFill>
        <p:spPr>
          <a:xfrm>
            <a:off x="513571" y="552048"/>
            <a:ext cx="11164858" cy="5753903"/>
          </a:xfrm>
          <a:prstGeom prst="rect">
            <a:avLst/>
          </a:prstGeom>
        </p:spPr>
      </p:pic>
    </p:spTree>
    <p:extLst>
      <p:ext uri="{BB962C8B-B14F-4D97-AF65-F5344CB8AC3E}">
        <p14:creationId xmlns:p14="http://schemas.microsoft.com/office/powerpoint/2010/main" val="883510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0721-A27E-D6C9-F089-14D0B15C4668}"/>
              </a:ext>
            </a:extLst>
          </p:cNvPr>
          <p:cNvSpPr>
            <a:spLocks noGrp="1"/>
          </p:cNvSpPr>
          <p:nvPr>
            <p:ph type="title"/>
          </p:nvPr>
        </p:nvSpPr>
        <p:spPr/>
        <p:txBody>
          <a:bodyPr/>
          <a:lstStyle/>
          <a:p>
            <a:r>
              <a:rPr lang="en-US" dirty="0"/>
              <a:t>2023 South Summit Race Kits</a:t>
            </a:r>
          </a:p>
        </p:txBody>
      </p:sp>
      <p:pic>
        <p:nvPicPr>
          <p:cNvPr id="7" name="Picture 6">
            <a:extLst>
              <a:ext uri="{FF2B5EF4-FFF2-40B4-BE49-F238E27FC236}">
                <a16:creationId xmlns:a16="http://schemas.microsoft.com/office/drawing/2014/main" id="{402A3904-9C3C-56A9-34CB-AB2DA7257D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503" y="1725285"/>
            <a:ext cx="12129261" cy="5098211"/>
          </a:xfrm>
          <a:prstGeom prst="rect">
            <a:avLst/>
          </a:prstGeom>
        </p:spPr>
      </p:pic>
    </p:spTree>
    <p:extLst>
      <p:ext uri="{BB962C8B-B14F-4D97-AF65-F5344CB8AC3E}">
        <p14:creationId xmlns:p14="http://schemas.microsoft.com/office/powerpoint/2010/main" val="16620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D1D35-822D-4344-A847-FFB330535A30}"/>
              </a:ext>
            </a:extLst>
          </p:cNvPr>
          <p:cNvSpPr>
            <a:spLocks noGrp="1"/>
          </p:cNvSpPr>
          <p:nvPr>
            <p:ph type="title"/>
          </p:nvPr>
        </p:nvSpPr>
        <p:spPr/>
        <p:txBody>
          <a:bodyPr/>
          <a:lstStyle/>
          <a:p>
            <a:r>
              <a:rPr lang="en-US" dirty="0">
                <a:solidFill>
                  <a:schemeClr val="accent6">
                    <a:lumMod val="75000"/>
                  </a:schemeClr>
                </a:solidFill>
              </a:rPr>
              <a:t>Equipment</a:t>
            </a:r>
          </a:p>
        </p:txBody>
      </p:sp>
      <p:sp>
        <p:nvSpPr>
          <p:cNvPr id="3" name="Content Placeholder 2">
            <a:extLst>
              <a:ext uri="{FF2B5EF4-FFF2-40B4-BE49-F238E27FC236}">
                <a16:creationId xmlns:a16="http://schemas.microsoft.com/office/drawing/2014/main" id="{9214B815-E6EE-4BCB-A88F-D20BE701648E}"/>
              </a:ext>
            </a:extLst>
          </p:cNvPr>
          <p:cNvSpPr>
            <a:spLocks noGrp="1"/>
          </p:cNvSpPr>
          <p:nvPr>
            <p:ph sz="half" idx="1"/>
          </p:nvPr>
        </p:nvSpPr>
        <p:spPr>
          <a:xfrm>
            <a:off x="660918" y="1433738"/>
            <a:ext cx="5181600" cy="5349833"/>
          </a:xfrm>
        </p:spPr>
        <p:txBody>
          <a:bodyPr>
            <a:noAutofit/>
          </a:bodyPr>
          <a:lstStyle/>
          <a:p>
            <a:pPr marL="0" marR="0" indent="0">
              <a:lnSpc>
                <a:spcPct val="107000"/>
              </a:lnSpc>
              <a:spcBef>
                <a:spcPts val="0"/>
              </a:spcBef>
              <a:spcAft>
                <a:spcPts val="800"/>
              </a:spcAft>
              <a:buNone/>
            </a:pPr>
            <a:r>
              <a:rPr lang="en-US" sz="1400" u="sng" dirty="0">
                <a:effectLst/>
                <a:latin typeface="Calibri" panose="020F0502020204030204" pitchFamily="34" charset="0"/>
                <a:ea typeface="Calibri" panose="020F0502020204030204" pitchFamily="34" charset="0"/>
                <a:cs typeface="Times New Roman" panose="02020603050405020304" pitchFamily="18" charset="0"/>
              </a:rPr>
              <a:t>Equipment required for practice and races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Bike</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Helmet</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Gloves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Close-toes shoes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Protective eyewear</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20 oz of water for cool practices, 48 oz for long or hot rides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Proper clothing for conditions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Nutrition (gels, fruity snacks, granola bar,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Fix Kit</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Spare tube—make sure value type fits your bike</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Pump or CO2 with head</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Patch kit (for tubes) or tire plugs (for tubeless)</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Tire levers</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Multi-tool (with a chain breaker for High School athletes)</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Master link (chain speed specific!)</a:t>
            </a: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Medications: Any medications athlete will need, self-administered.</a:t>
            </a:r>
          </a:p>
          <a:p>
            <a:endParaRPr lang="en-US" sz="1400" dirty="0"/>
          </a:p>
        </p:txBody>
      </p:sp>
      <p:sp>
        <p:nvSpPr>
          <p:cNvPr id="4" name="Content Placeholder 3">
            <a:extLst>
              <a:ext uri="{FF2B5EF4-FFF2-40B4-BE49-F238E27FC236}">
                <a16:creationId xmlns:a16="http://schemas.microsoft.com/office/drawing/2014/main" id="{F11E4A80-24B2-4DDD-88EB-A9CFB1B18C80}"/>
              </a:ext>
            </a:extLst>
          </p:cNvPr>
          <p:cNvSpPr>
            <a:spLocks noGrp="1"/>
          </p:cNvSpPr>
          <p:nvPr>
            <p:ph sz="half" idx="2"/>
          </p:nvPr>
        </p:nvSpPr>
        <p:spPr>
          <a:xfrm>
            <a:off x="6172200" y="1433739"/>
            <a:ext cx="5181600" cy="4351338"/>
          </a:xfrm>
        </p:spPr>
        <p:txBody>
          <a:bodyPr>
            <a:normAutofit/>
          </a:bodyPr>
          <a:lstStyle/>
          <a:p>
            <a:pPr marL="0" marR="0" indent="0">
              <a:lnSpc>
                <a:spcPct val="107000"/>
              </a:lnSpc>
              <a:spcBef>
                <a:spcPts val="0"/>
              </a:spcBef>
              <a:spcAft>
                <a:spcPts val="800"/>
              </a:spcAft>
              <a:buNone/>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Items to have at home for maintenance.</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Above mentioned fix-kit</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Simple green or “muck off” for cleaning.</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Brush kit and soap bucket.</a:t>
            </a:r>
          </a:p>
          <a:p>
            <a:pPr marL="342900" marR="0" lvl="0" indent="-342900">
              <a:lnSpc>
                <a:spcPct val="107000"/>
              </a:lnSpc>
              <a:spcBef>
                <a:spcPts val="0"/>
              </a:spcBef>
              <a:spcAft>
                <a:spcPts val="8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Chain lube and brush</a:t>
            </a:r>
          </a:p>
          <a:p>
            <a:pPr marL="342900" marR="0" lvl="0" indent="-342900">
              <a:lnSpc>
                <a:spcPct val="107000"/>
              </a:lnSpc>
              <a:spcBef>
                <a:spcPts val="0"/>
              </a:spcBef>
              <a:spcAft>
                <a:spcPts val="800"/>
              </a:spcAft>
              <a:buFont typeface="Symbol" panose="05050102010706020507" pitchFamily="18"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Finding a bike Biking can get expensive!</a:t>
            </a:r>
          </a:p>
          <a:p>
            <a:pPr marL="342900" marR="0" lvl="0" indent="-342900">
              <a:lnSpc>
                <a:spcPct val="107000"/>
              </a:lnSpc>
              <a:spcBef>
                <a:spcPts val="0"/>
              </a:spcBef>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KSL is a great place to look, but ask Leif, Dave, or Brian for help</a:t>
            </a:r>
          </a:p>
          <a:p>
            <a:pPr marL="342900" marR="0" lvl="0" indent="-342900">
              <a:lnSpc>
                <a:spcPct val="107000"/>
              </a:lnSpc>
              <a:spcBef>
                <a:spcPts val="0"/>
              </a:spcBef>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Several good bikes are for sale within the team</a:t>
            </a:r>
          </a:p>
          <a:p>
            <a:pPr marL="342900" marR="0" lvl="0" indent="-342900">
              <a:lnSpc>
                <a:spcPct val="107000"/>
              </a:lnSpc>
              <a:spcBef>
                <a:spcPts val="0"/>
              </a:spcBef>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Loaner bikes are available from the team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6770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BE77-AFD6-487B-A29F-913EDA2633EB}"/>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2F5EF1A5-FE8F-4482-BD85-16E72C99646F}"/>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0F64BD55-2A1F-5FE1-CF90-939FD662C2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9600"/>
            <a:ext cx="12192000" cy="6518799"/>
          </a:xfrm>
          <a:prstGeom prst="rect">
            <a:avLst/>
          </a:prstGeom>
        </p:spPr>
      </p:pic>
    </p:spTree>
    <p:extLst>
      <p:ext uri="{BB962C8B-B14F-4D97-AF65-F5344CB8AC3E}">
        <p14:creationId xmlns:p14="http://schemas.microsoft.com/office/powerpoint/2010/main" val="2221587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0DB3-08E0-BD75-1D7D-44F171FFF8D6}"/>
              </a:ext>
            </a:extLst>
          </p:cNvPr>
          <p:cNvSpPr>
            <a:spLocks noGrp="1"/>
          </p:cNvSpPr>
          <p:nvPr>
            <p:ph type="title"/>
          </p:nvPr>
        </p:nvSpPr>
        <p:spPr/>
        <p:txBody>
          <a:bodyPr/>
          <a:lstStyle/>
          <a:p>
            <a:r>
              <a:rPr lang="en-US" dirty="0"/>
              <a:t>New Region 5</a:t>
            </a:r>
          </a:p>
        </p:txBody>
      </p:sp>
      <p:sp>
        <p:nvSpPr>
          <p:cNvPr id="3" name="Content Placeholder 2">
            <a:extLst>
              <a:ext uri="{FF2B5EF4-FFF2-40B4-BE49-F238E27FC236}">
                <a16:creationId xmlns:a16="http://schemas.microsoft.com/office/drawing/2014/main" id="{FFE0C4DB-5AD2-D218-4D4B-2A0216864F89}"/>
              </a:ext>
            </a:extLst>
          </p:cNvPr>
          <p:cNvSpPr>
            <a:spLocks noGrp="1"/>
          </p:cNvSpPr>
          <p:nvPr>
            <p:ph sz="half" idx="1"/>
          </p:nvPr>
        </p:nvSpPr>
        <p:spPr/>
        <p:txBody>
          <a:bodyPr/>
          <a:lstStyle/>
          <a:p>
            <a:pPr algn="l" rtl="0">
              <a:spcBef>
                <a:spcPts val="0"/>
              </a:spcBef>
              <a:spcAft>
                <a:spcPts val="0"/>
              </a:spcAft>
            </a:pPr>
            <a:r>
              <a:rPr lang="en-US" sz="1800" b="0" i="0" dirty="0">
                <a:solidFill>
                  <a:srgbClr val="FF0000"/>
                </a:solidFill>
                <a:effectLst/>
                <a:latin typeface="Arial" panose="020B0604020202020204" pitchFamily="34" charset="0"/>
              </a:rPr>
              <a:t>Lehi  D1</a:t>
            </a:r>
            <a:endParaRPr lang="en-US" b="0" i="0" dirty="0">
              <a:solidFill>
                <a:srgbClr val="26282A"/>
              </a:solidFill>
              <a:effectLst/>
              <a:latin typeface="Helvetica Neue"/>
            </a:endParaRPr>
          </a:p>
          <a:p>
            <a:pPr algn="l" rtl="0">
              <a:spcBef>
                <a:spcPts val="0"/>
              </a:spcBef>
              <a:spcAft>
                <a:spcPts val="0"/>
              </a:spcAft>
            </a:pPr>
            <a:r>
              <a:rPr lang="en-US" sz="1800" b="0" i="0" dirty="0">
                <a:solidFill>
                  <a:srgbClr val="000000"/>
                </a:solidFill>
                <a:effectLst/>
                <a:latin typeface="Arial" panose="020B0604020202020204" pitchFamily="34" charset="0"/>
              </a:rPr>
              <a:t>Lone Peak D1</a:t>
            </a:r>
            <a:endParaRPr lang="en-US" b="0" i="0" dirty="0">
              <a:solidFill>
                <a:srgbClr val="26282A"/>
              </a:solidFill>
              <a:effectLst/>
              <a:latin typeface="Helvetica Neue"/>
            </a:endParaRPr>
          </a:p>
          <a:p>
            <a:pPr algn="l" rtl="0">
              <a:spcBef>
                <a:spcPts val="0"/>
              </a:spcBef>
              <a:spcAft>
                <a:spcPts val="0"/>
              </a:spcAft>
            </a:pPr>
            <a:r>
              <a:rPr lang="en-US" sz="1800" b="0" i="0" dirty="0">
                <a:solidFill>
                  <a:srgbClr val="000000"/>
                </a:solidFill>
                <a:effectLst/>
                <a:latin typeface="Arial" panose="020B0604020202020204" pitchFamily="34" charset="0"/>
              </a:rPr>
              <a:t>Maple Mountain D2</a:t>
            </a:r>
            <a:endParaRPr lang="en-US" b="0" i="0" dirty="0">
              <a:solidFill>
                <a:srgbClr val="26282A"/>
              </a:solidFill>
              <a:effectLst/>
              <a:latin typeface="Helvetica Neue"/>
            </a:endParaRPr>
          </a:p>
          <a:p>
            <a:pPr algn="l" rtl="0">
              <a:spcBef>
                <a:spcPts val="0"/>
              </a:spcBef>
              <a:spcAft>
                <a:spcPts val="0"/>
              </a:spcAft>
            </a:pPr>
            <a:r>
              <a:rPr lang="en-US" sz="1800" b="0" i="0" dirty="0">
                <a:solidFill>
                  <a:srgbClr val="000000"/>
                </a:solidFill>
                <a:effectLst/>
                <a:latin typeface="Arial" panose="020B0604020202020204" pitchFamily="34" charset="0"/>
              </a:rPr>
              <a:t>Payson D2</a:t>
            </a:r>
            <a:endParaRPr lang="en-US" b="0" i="0" dirty="0">
              <a:solidFill>
                <a:srgbClr val="26282A"/>
              </a:solidFill>
              <a:effectLst/>
              <a:latin typeface="Helvetica Neue"/>
            </a:endParaRPr>
          </a:p>
          <a:p>
            <a:pPr algn="l" rtl="0">
              <a:spcBef>
                <a:spcPts val="0"/>
              </a:spcBef>
              <a:spcAft>
                <a:spcPts val="0"/>
              </a:spcAft>
            </a:pPr>
            <a:r>
              <a:rPr lang="en-US" sz="1800" b="0" i="0" dirty="0">
                <a:solidFill>
                  <a:srgbClr val="000000"/>
                </a:solidFill>
                <a:effectLst/>
                <a:latin typeface="Arial" panose="020B0604020202020204" pitchFamily="34" charset="0"/>
              </a:rPr>
              <a:t>Salem Hills D3</a:t>
            </a:r>
            <a:endParaRPr lang="en-US" b="0" i="0" dirty="0">
              <a:solidFill>
                <a:srgbClr val="26282A"/>
              </a:solidFill>
              <a:effectLst/>
              <a:latin typeface="Helvetica Neue"/>
            </a:endParaRPr>
          </a:p>
          <a:p>
            <a:pPr algn="l" rtl="0">
              <a:spcBef>
                <a:spcPts val="0"/>
              </a:spcBef>
              <a:spcAft>
                <a:spcPts val="0"/>
              </a:spcAft>
            </a:pPr>
            <a:r>
              <a:rPr lang="en-US" sz="1800" b="0" i="0" dirty="0" err="1">
                <a:solidFill>
                  <a:srgbClr val="FF0000"/>
                </a:solidFill>
                <a:effectLst/>
                <a:latin typeface="Arial" panose="020B0604020202020204" pitchFamily="34" charset="0"/>
              </a:rPr>
              <a:t>Skyridge</a:t>
            </a:r>
            <a:r>
              <a:rPr lang="en-US" sz="1800" dirty="0">
                <a:solidFill>
                  <a:srgbClr val="FF0000"/>
                </a:solidFill>
                <a:latin typeface="Arial" panose="020B0604020202020204" pitchFamily="34" charset="0"/>
              </a:rPr>
              <a:t> D1</a:t>
            </a:r>
            <a:endParaRPr lang="en-US" b="0" i="0" dirty="0">
              <a:solidFill>
                <a:srgbClr val="26282A"/>
              </a:solidFill>
              <a:effectLst/>
              <a:latin typeface="Helvetica Neue"/>
            </a:endParaRPr>
          </a:p>
          <a:p>
            <a:pPr algn="l" rtl="0">
              <a:spcBef>
                <a:spcPts val="0"/>
              </a:spcBef>
              <a:spcAft>
                <a:spcPts val="0"/>
              </a:spcAft>
            </a:pPr>
            <a:r>
              <a:rPr lang="en-US" sz="1800" b="0" i="0" dirty="0">
                <a:solidFill>
                  <a:srgbClr val="FF0000"/>
                </a:solidFill>
                <a:effectLst/>
                <a:latin typeface="Arial" panose="020B0604020202020204" pitchFamily="34" charset="0"/>
              </a:rPr>
              <a:t>South Summit D2</a:t>
            </a:r>
            <a:endParaRPr lang="en-US" b="0" i="0" dirty="0">
              <a:solidFill>
                <a:srgbClr val="26282A"/>
              </a:solidFill>
              <a:effectLst/>
              <a:latin typeface="Helvetica Neue"/>
            </a:endParaRPr>
          </a:p>
          <a:p>
            <a:pPr algn="l" rtl="0">
              <a:spcBef>
                <a:spcPts val="0"/>
              </a:spcBef>
              <a:spcAft>
                <a:spcPts val="0"/>
              </a:spcAft>
            </a:pPr>
            <a:r>
              <a:rPr lang="en-US" sz="1800" b="0" i="0" dirty="0">
                <a:solidFill>
                  <a:srgbClr val="000000"/>
                </a:solidFill>
                <a:effectLst/>
                <a:latin typeface="Arial" panose="020B0604020202020204" pitchFamily="34" charset="0"/>
              </a:rPr>
              <a:t>Spanish Fork D2</a:t>
            </a:r>
            <a:endParaRPr lang="en-US" b="0" i="0" dirty="0">
              <a:solidFill>
                <a:srgbClr val="26282A"/>
              </a:solidFill>
              <a:effectLst/>
              <a:latin typeface="Helvetica Neue"/>
            </a:endParaRPr>
          </a:p>
          <a:p>
            <a:pPr algn="l" rtl="0">
              <a:spcBef>
                <a:spcPts val="0"/>
              </a:spcBef>
              <a:spcAft>
                <a:spcPts val="0"/>
              </a:spcAft>
            </a:pPr>
            <a:r>
              <a:rPr lang="en-US" sz="1800" b="0" i="0" dirty="0">
                <a:solidFill>
                  <a:srgbClr val="000000"/>
                </a:solidFill>
                <a:effectLst/>
                <a:latin typeface="Arial" panose="020B0604020202020204" pitchFamily="34" charset="0"/>
              </a:rPr>
              <a:t>Springville D3</a:t>
            </a:r>
            <a:endParaRPr lang="en-US" b="0" i="0" dirty="0">
              <a:solidFill>
                <a:srgbClr val="26282A"/>
              </a:solidFill>
              <a:effectLst/>
              <a:latin typeface="Helvetica Neue"/>
            </a:endParaRPr>
          </a:p>
          <a:p>
            <a:pPr algn="l" rtl="0">
              <a:spcBef>
                <a:spcPts val="0"/>
              </a:spcBef>
              <a:spcAft>
                <a:spcPts val="0"/>
              </a:spcAft>
            </a:pPr>
            <a:r>
              <a:rPr lang="en-US" sz="1800" b="0" i="0" dirty="0">
                <a:solidFill>
                  <a:srgbClr val="FF0000"/>
                </a:solidFill>
                <a:effectLst/>
                <a:latin typeface="Arial" panose="020B0604020202020204" pitchFamily="34" charset="0"/>
              </a:rPr>
              <a:t>Vernal D2</a:t>
            </a:r>
            <a:endParaRPr lang="en-US" b="0" i="0" dirty="0">
              <a:solidFill>
                <a:srgbClr val="26282A"/>
              </a:solidFill>
              <a:effectLst/>
              <a:latin typeface="Helvetica Neue"/>
            </a:endParaRPr>
          </a:p>
          <a:p>
            <a:pPr algn="l" rtl="0">
              <a:spcBef>
                <a:spcPts val="0"/>
              </a:spcBef>
              <a:spcAft>
                <a:spcPts val="0"/>
              </a:spcAft>
            </a:pPr>
            <a:r>
              <a:rPr lang="en-US" sz="1800" b="0" i="0" dirty="0">
                <a:solidFill>
                  <a:srgbClr val="FF0000"/>
                </a:solidFill>
                <a:effectLst/>
                <a:latin typeface="Arial" panose="020B0604020202020204" pitchFamily="34" charset="0"/>
              </a:rPr>
              <a:t>Wasatch D1</a:t>
            </a:r>
            <a:endParaRPr lang="en-US" b="0" i="0" dirty="0">
              <a:solidFill>
                <a:srgbClr val="26282A"/>
              </a:solidFill>
              <a:effectLst/>
              <a:latin typeface="Helvetica Neue"/>
            </a:endParaRPr>
          </a:p>
          <a:p>
            <a:endParaRPr lang="en-US" dirty="0"/>
          </a:p>
        </p:txBody>
      </p:sp>
    </p:spTree>
    <p:extLst>
      <p:ext uri="{BB962C8B-B14F-4D97-AF65-F5344CB8AC3E}">
        <p14:creationId xmlns:p14="http://schemas.microsoft.com/office/powerpoint/2010/main" val="3726036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7329A-5B12-4EDD-B310-838FC8A0EFAB}"/>
              </a:ext>
            </a:extLst>
          </p:cNvPr>
          <p:cNvSpPr>
            <a:spLocks noGrp="1"/>
          </p:cNvSpPr>
          <p:nvPr>
            <p:ph idx="1"/>
          </p:nvPr>
        </p:nvSpPr>
        <p:spPr>
          <a:xfrm>
            <a:off x="838200" y="1825625"/>
            <a:ext cx="5622985" cy="4351338"/>
          </a:xfrm>
        </p:spPr>
        <p:txBody>
          <a:bodyPr>
            <a:normAutofit/>
          </a:bodyPr>
          <a:lstStyle/>
          <a:p>
            <a:r>
              <a:rPr lang="en-US" dirty="0"/>
              <a:t>High Mountain Cycling</a:t>
            </a:r>
          </a:p>
          <a:p>
            <a:pPr lvl="1"/>
            <a:r>
              <a:rPr lang="en-US" dirty="0"/>
              <a:t>In Francis</a:t>
            </a:r>
          </a:p>
          <a:p>
            <a:pPr lvl="1"/>
            <a:r>
              <a:rPr lang="en-US" dirty="0"/>
              <a:t>20% off all tunes</a:t>
            </a:r>
          </a:p>
          <a:p>
            <a:pPr lvl="1"/>
            <a:r>
              <a:rPr lang="en-US" dirty="0"/>
              <a:t>Keith Baumgartner:  801-913-9522</a:t>
            </a:r>
          </a:p>
          <a:p>
            <a:r>
              <a:rPr lang="en-US" dirty="0"/>
              <a:t>Storm Cycles</a:t>
            </a:r>
          </a:p>
          <a:p>
            <a:pPr lvl="1"/>
            <a:r>
              <a:rPr lang="en-US" dirty="0"/>
              <a:t>15% off everything</a:t>
            </a:r>
          </a:p>
          <a:p>
            <a:pPr lvl="1"/>
            <a:r>
              <a:rPr lang="en-US" dirty="0"/>
              <a:t>Some good deals on bikes, but stock is limited—ask at Storm</a:t>
            </a:r>
          </a:p>
          <a:p>
            <a:endParaRPr lang="en-US" dirty="0"/>
          </a:p>
        </p:txBody>
      </p:sp>
      <p:sp>
        <p:nvSpPr>
          <p:cNvPr id="4" name="Title 1">
            <a:extLst>
              <a:ext uri="{FF2B5EF4-FFF2-40B4-BE49-F238E27FC236}">
                <a16:creationId xmlns:a16="http://schemas.microsoft.com/office/drawing/2014/main" id="{5B16DF10-A152-4DA1-A712-72CC2525096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Team Deals</a:t>
            </a:r>
          </a:p>
        </p:txBody>
      </p:sp>
      <p:pic>
        <p:nvPicPr>
          <p:cNvPr id="2" name="Picture 1">
            <a:extLst>
              <a:ext uri="{FF2B5EF4-FFF2-40B4-BE49-F238E27FC236}">
                <a16:creationId xmlns:a16="http://schemas.microsoft.com/office/drawing/2014/main" id="{0F6AB931-AB45-FC7E-DE51-8C4879ABB8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43764" y="277009"/>
            <a:ext cx="4489420" cy="6468847"/>
          </a:xfrm>
          <a:prstGeom prst="rect">
            <a:avLst/>
          </a:prstGeom>
        </p:spPr>
      </p:pic>
    </p:spTree>
    <p:extLst>
      <p:ext uri="{BB962C8B-B14F-4D97-AF65-F5344CB8AC3E}">
        <p14:creationId xmlns:p14="http://schemas.microsoft.com/office/powerpoint/2010/main" val="1675996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1" name="Freeform: Shape 3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person, outdoor, sky&#10;&#10;Description automatically generated">
            <a:extLst>
              <a:ext uri="{FF2B5EF4-FFF2-40B4-BE49-F238E27FC236}">
                <a16:creationId xmlns:a16="http://schemas.microsoft.com/office/drawing/2014/main" id="{12BB7CA8-C1D4-4834-9353-817FED7EEC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62"/>
          <a:stretch/>
        </p:blipFill>
        <p:spPr>
          <a:xfrm>
            <a:off x="4483998" y="96205"/>
            <a:ext cx="3857101" cy="3857101"/>
          </a:xfrm>
          <a:prstGeom prst="rect">
            <a:avLst/>
          </a:prstGeom>
        </p:spPr>
      </p:pic>
      <p:pic>
        <p:nvPicPr>
          <p:cNvPr id="15" name="Picture 14" descr="A person holding a bicycle&#10;&#10;Description automatically generated with low confidence">
            <a:extLst>
              <a:ext uri="{FF2B5EF4-FFF2-40B4-BE49-F238E27FC236}">
                <a16:creationId xmlns:a16="http://schemas.microsoft.com/office/drawing/2014/main" id="{9667DBC7-5C20-44F8-AF55-50A03F5EF2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275" y="2959603"/>
            <a:ext cx="3732070" cy="3732070"/>
          </a:xfrm>
          <a:prstGeom prst="rect">
            <a:avLst/>
          </a:prstGeom>
        </p:spPr>
      </p:pic>
      <p:pic>
        <p:nvPicPr>
          <p:cNvPr id="3" name="Picture 2">
            <a:extLst>
              <a:ext uri="{FF2B5EF4-FFF2-40B4-BE49-F238E27FC236}">
                <a16:creationId xmlns:a16="http://schemas.microsoft.com/office/drawing/2014/main" id="{956770F9-6B06-31A4-EDDA-F32410F410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090" y="186748"/>
            <a:ext cx="4367908" cy="3131389"/>
          </a:xfrm>
          <a:prstGeom prst="rect">
            <a:avLst/>
          </a:prstGeom>
        </p:spPr>
      </p:pic>
      <p:pic>
        <p:nvPicPr>
          <p:cNvPr id="6" name="Picture 5">
            <a:extLst>
              <a:ext uri="{FF2B5EF4-FFF2-40B4-BE49-F238E27FC236}">
                <a16:creationId xmlns:a16="http://schemas.microsoft.com/office/drawing/2014/main" id="{027ED59A-638A-0ADB-15AA-00EF648E15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1795" y="77319"/>
            <a:ext cx="4110008" cy="3060725"/>
          </a:xfrm>
          <a:prstGeom prst="rect">
            <a:avLst/>
          </a:prstGeom>
        </p:spPr>
      </p:pic>
      <p:pic>
        <p:nvPicPr>
          <p:cNvPr id="9" name="Picture 8">
            <a:extLst>
              <a:ext uri="{FF2B5EF4-FFF2-40B4-BE49-F238E27FC236}">
                <a16:creationId xmlns:a16="http://schemas.microsoft.com/office/drawing/2014/main" id="{4B78EFA3-F2C1-AAF3-A970-1902EBCA65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45500" y="3780914"/>
            <a:ext cx="4110009" cy="2811278"/>
          </a:xfrm>
          <a:prstGeom prst="rect">
            <a:avLst/>
          </a:prstGeom>
        </p:spPr>
      </p:pic>
      <p:pic>
        <p:nvPicPr>
          <p:cNvPr id="11" name="Picture 10">
            <a:extLst>
              <a:ext uri="{FF2B5EF4-FFF2-40B4-BE49-F238E27FC236}">
                <a16:creationId xmlns:a16="http://schemas.microsoft.com/office/drawing/2014/main" id="{F522389E-69F4-EFC7-639A-86F2988E5B4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3324" y="3451656"/>
            <a:ext cx="4528363" cy="2904694"/>
          </a:xfrm>
          <a:prstGeom prst="rect">
            <a:avLst/>
          </a:prstGeom>
        </p:spPr>
      </p:pic>
    </p:spTree>
    <p:extLst>
      <p:ext uri="{BB962C8B-B14F-4D97-AF65-F5344CB8AC3E}">
        <p14:creationId xmlns:p14="http://schemas.microsoft.com/office/powerpoint/2010/main" val="157891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C842D"/>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21AAAD-A848-6A34-AAC9-0995B9F281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99064" y="2470245"/>
            <a:ext cx="2388300" cy="2606228"/>
          </a:xfrm>
          <a:prstGeom prst="rect">
            <a:avLst/>
          </a:prstGeom>
        </p:spPr>
      </p:pic>
      <p:pic>
        <p:nvPicPr>
          <p:cNvPr id="7" name="Picture 6">
            <a:extLst>
              <a:ext uri="{FF2B5EF4-FFF2-40B4-BE49-F238E27FC236}">
                <a16:creationId xmlns:a16="http://schemas.microsoft.com/office/drawing/2014/main" id="{0F8B9B77-DEDF-49E0-9164-F82F477C26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439" y="904038"/>
            <a:ext cx="3979817" cy="1882276"/>
          </a:xfrm>
          <a:prstGeom prst="rect">
            <a:avLst/>
          </a:prstGeom>
        </p:spPr>
      </p:pic>
      <p:pic>
        <p:nvPicPr>
          <p:cNvPr id="11" name="Picture 10">
            <a:extLst>
              <a:ext uri="{FF2B5EF4-FFF2-40B4-BE49-F238E27FC236}">
                <a16:creationId xmlns:a16="http://schemas.microsoft.com/office/drawing/2014/main" id="{6E16D484-5C8D-46DB-A221-A184018F17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67312" y="3383251"/>
            <a:ext cx="1803708" cy="1693222"/>
          </a:xfrm>
          <a:prstGeom prst="rect">
            <a:avLst/>
          </a:prstGeom>
        </p:spPr>
      </p:pic>
      <p:pic>
        <p:nvPicPr>
          <p:cNvPr id="13" name="Picture 12">
            <a:extLst>
              <a:ext uri="{FF2B5EF4-FFF2-40B4-BE49-F238E27FC236}">
                <a16:creationId xmlns:a16="http://schemas.microsoft.com/office/drawing/2014/main" id="{52F7432A-F0D3-4234-A109-CADCD1B89E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19128" y="879137"/>
            <a:ext cx="2293311" cy="1224299"/>
          </a:xfrm>
          <a:prstGeom prst="rect">
            <a:avLst/>
          </a:prstGeom>
        </p:spPr>
      </p:pic>
      <p:pic>
        <p:nvPicPr>
          <p:cNvPr id="15" name="Picture 14">
            <a:extLst>
              <a:ext uri="{FF2B5EF4-FFF2-40B4-BE49-F238E27FC236}">
                <a16:creationId xmlns:a16="http://schemas.microsoft.com/office/drawing/2014/main" id="{171B0690-FC7C-485A-9115-E4AD445814D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805124" y="5207054"/>
            <a:ext cx="1580610" cy="1467054"/>
          </a:xfrm>
          <a:prstGeom prst="rect">
            <a:avLst/>
          </a:prstGeom>
        </p:spPr>
      </p:pic>
      <p:pic>
        <p:nvPicPr>
          <p:cNvPr id="4" name="Picture 3">
            <a:extLst>
              <a:ext uri="{FF2B5EF4-FFF2-40B4-BE49-F238E27FC236}">
                <a16:creationId xmlns:a16="http://schemas.microsoft.com/office/drawing/2014/main" id="{DE000E90-4CC0-AB28-F3D1-07E4207CFC91}"/>
              </a:ext>
            </a:extLst>
          </p:cNvPr>
          <p:cNvPicPr>
            <a:picLocks noChangeAspect="1"/>
          </p:cNvPicPr>
          <p:nvPr/>
        </p:nvPicPr>
        <p:blipFill>
          <a:blip r:embed="rId7"/>
          <a:stretch>
            <a:fillRect/>
          </a:stretch>
        </p:blipFill>
        <p:spPr>
          <a:xfrm>
            <a:off x="805751" y="3028005"/>
            <a:ext cx="2953162" cy="895475"/>
          </a:xfrm>
          <a:prstGeom prst="rect">
            <a:avLst/>
          </a:prstGeom>
        </p:spPr>
      </p:pic>
      <p:pic>
        <p:nvPicPr>
          <p:cNvPr id="6" name="Picture 5">
            <a:extLst>
              <a:ext uri="{FF2B5EF4-FFF2-40B4-BE49-F238E27FC236}">
                <a16:creationId xmlns:a16="http://schemas.microsoft.com/office/drawing/2014/main" id="{D7FFF955-4A82-8E81-505B-E70D8519A1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0226" y="4165171"/>
            <a:ext cx="3322070" cy="2426742"/>
          </a:xfrm>
          <a:prstGeom prst="rect">
            <a:avLst/>
          </a:prstGeom>
        </p:spPr>
      </p:pic>
      <p:pic>
        <p:nvPicPr>
          <p:cNvPr id="8" name="Picture 7">
            <a:extLst>
              <a:ext uri="{FF2B5EF4-FFF2-40B4-BE49-F238E27FC236}">
                <a16:creationId xmlns:a16="http://schemas.microsoft.com/office/drawing/2014/main" id="{C8B4BA12-97A5-8323-384A-9894669D54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8909"/>
          <a:stretch/>
        </p:blipFill>
        <p:spPr>
          <a:xfrm>
            <a:off x="4805046" y="4759338"/>
            <a:ext cx="3895023" cy="1693223"/>
          </a:xfrm>
          <a:prstGeom prst="rect">
            <a:avLst/>
          </a:prstGeom>
        </p:spPr>
      </p:pic>
      <p:pic>
        <p:nvPicPr>
          <p:cNvPr id="10" name="Picture 9">
            <a:extLst>
              <a:ext uri="{FF2B5EF4-FFF2-40B4-BE49-F238E27FC236}">
                <a16:creationId xmlns:a16="http://schemas.microsoft.com/office/drawing/2014/main" id="{A2D8C64C-4637-9254-0AD0-685BADFE3F5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863812" y="2099625"/>
            <a:ext cx="1403941" cy="1325564"/>
          </a:xfrm>
          <a:prstGeom prst="rect">
            <a:avLst/>
          </a:prstGeom>
        </p:spPr>
      </p:pic>
      <p:pic>
        <p:nvPicPr>
          <p:cNvPr id="17" name="Picture 16">
            <a:extLst>
              <a:ext uri="{FF2B5EF4-FFF2-40B4-BE49-F238E27FC236}">
                <a16:creationId xmlns:a16="http://schemas.microsoft.com/office/drawing/2014/main" id="{6DEE6011-7092-5727-F4C6-00F52F1B313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899932" y="1388288"/>
            <a:ext cx="3386564" cy="1028923"/>
          </a:xfrm>
          <a:prstGeom prst="rect">
            <a:avLst/>
          </a:prstGeom>
        </p:spPr>
      </p:pic>
      <p:sp>
        <p:nvSpPr>
          <p:cNvPr id="19" name="TextBox 18">
            <a:extLst>
              <a:ext uri="{FF2B5EF4-FFF2-40B4-BE49-F238E27FC236}">
                <a16:creationId xmlns:a16="http://schemas.microsoft.com/office/drawing/2014/main" id="{BE2E78B5-1A8B-74FE-A2C7-53A89D6CAF0E}"/>
              </a:ext>
            </a:extLst>
          </p:cNvPr>
          <p:cNvSpPr txBox="1"/>
          <p:nvPr/>
        </p:nvSpPr>
        <p:spPr>
          <a:xfrm>
            <a:off x="9005977" y="156720"/>
            <a:ext cx="2706462" cy="646331"/>
          </a:xfrm>
          <a:prstGeom prst="rect">
            <a:avLst/>
          </a:prstGeom>
          <a:noFill/>
        </p:spPr>
        <p:txBody>
          <a:bodyPr wrap="square" rtlCol="0">
            <a:spAutoFit/>
          </a:bodyPr>
          <a:lstStyle/>
          <a:p>
            <a:pPr algn="ct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White Level</a:t>
            </a:r>
          </a:p>
        </p:txBody>
      </p:sp>
      <p:sp>
        <p:nvSpPr>
          <p:cNvPr id="22" name="TextBox 21">
            <a:extLst>
              <a:ext uri="{FF2B5EF4-FFF2-40B4-BE49-F238E27FC236}">
                <a16:creationId xmlns:a16="http://schemas.microsoft.com/office/drawing/2014/main" id="{C37A47E6-0DBE-B9D5-42BC-FF42E0F2010D}"/>
              </a:ext>
            </a:extLst>
          </p:cNvPr>
          <p:cNvSpPr txBox="1"/>
          <p:nvPr/>
        </p:nvSpPr>
        <p:spPr>
          <a:xfrm>
            <a:off x="97150" y="-10586"/>
            <a:ext cx="4470595" cy="1015663"/>
          </a:xfrm>
          <a:prstGeom prst="rect">
            <a:avLst/>
          </a:prstGeom>
          <a:noFill/>
        </p:spPr>
        <p:txBody>
          <a:bodyPr wrap="square" rtlCol="0">
            <a:spAutoFit/>
          </a:bodyPr>
          <a:lstStyle/>
          <a:p>
            <a:pPr algn="ct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Green Level</a:t>
            </a:r>
          </a:p>
        </p:txBody>
      </p:sp>
      <p:sp>
        <p:nvSpPr>
          <p:cNvPr id="23" name="TextBox 22">
            <a:extLst>
              <a:ext uri="{FF2B5EF4-FFF2-40B4-BE49-F238E27FC236}">
                <a16:creationId xmlns:a16="http://schemas.microsoft.com/office/drawing/2014/main" id="{F658E3DE-2BE9-A9F4-941A-D3E39051FCE0}"/>
              </a:ext>
            </a:extLst>
          </p:cNvPr>
          <p:cNvSpPr txBox="1"/>
          <p:nvPr/>
        </p:nvSpPr>
        <p:spPr>
          <a:xfrm>
            <a:off x="4298773" y="58342"/>
            <a:ext cx="4470595" cy="830997"/>
          </a:xfrm>
          <a:prstGeom prst="rect">
            <a:avLst/>
          </a:prstGeom>
          <a:noFill/>
        </p:spPr>
        <p:txBody>
          <a:bodyPr wrap="square" rtlCol="0">
            <a:spAutoFit/>
          </a:bodyPr>
          <a:lstStyle/>
          <a:p>
            <a:pPr algn="ctr"/>
            <a:r>
              <a:rPr lang="en-US" sz="4800" b="1" spc="50" dirty="0">
                <a:ln w="0"/>
                <a:solidFill>
                  <a:schemeClr val="bg2"/>
                </a:solidFill>
                <a:effectLst>
                  <a:innerShdw blurRad="63500" dist="50800" dir="13500000">
                    <a:srgbClr val="000000">
                      <a:alpha val="50000"/>
                    </a:srgbClr>
                  </a:innerShdw>
                </a:effectLst>
              </a:rPr>
              <a:t>Silver Level</a:t>
            </a:r>
          </a:p>
        </p:txBody>
      </p:sp>
      <p:sp>
        <p:nvSpPr>
          <p:cNvPr id="24" name="TextBox 23">
            <a:extLst>
              <a:ext uri="{FF2B5EF4-FFF2-40B4-BE49-F238E27FC236}">
                <a16:creationId xmlns:a16="http://schemas.microsoft.com/office/drawing/2014/main" id="{CC489ACC-A3C0-8D3B-3A64-4B0C34023F87}"/>
              </a:ext>
            </a:extLst>
          </p:cNvPr>
          <p:cNvSpPr txBox="1"/>
          <p:nvPr/>
        </p:nvSpPr>
        <p:spPr>
          <a:xfrm>
            <a:off x="4298773" y="6264859"/>
            <a:ext cx="4786733" cy="461665"/>
          </a:xfrm>
          <a:prstGeom prst="rect">
            <a:avLst/>
          </a:prstGeom>
          <a:noFill/>
        </p:spPr>
        <p:txBody>
          <a:bodyPr wrap="square" rtlCol="0">
            <a:spAutoFit/>
          </a:bodyPr>
          <a:lstStyle/>
          <a:p>
            <a:r>
              <a:rPr lang="en-US" sz="2400" dirty="0"/>
              <a:t>*We get no school funding</a:t>
            </a:r>
          </a:p>
        </p:txBody>
      </p:sp>
    </p:spTree>
    <p:extLst>
      <p:ext uri="{BB962C8B-B14F-4D97-AF65-F5344CB8AC3E}">
        <p14:creationId xmlns:p14="http://schemas.microsoft.com/office/powerpoint/2010/main" val="361025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7898-FBA7-73BA-CA04-3752AA6615F2}"/>
              </a:ext>
            </a:extLst>
          </p:cNvPr>
          <p:cNvSpPr>
            <a:spLocks noGrp="1"/>
          </p:cNvSpPr>
          <p:nvPr>
            <p:ph type="title"/>
          </p:nvPr>
        </p:nvSpPr>
        <p:spPr/>
        <p:txBody>
          <a:bodyPr/>
          <a:lstStyle/>
          <a:p>
            <a:r>
              <a:rPr lang="en-US" dirty="0"/>
              <a:t>My Goals</a:t>
            </a:r>
          </a:p>
        </p:txBody>
      </p:sp>
      <p:sp>
        <p:nvSpPr>
          <p:cNvPr id="3" name="Content Placeholder 2">
            <a:extLst>
              <a:ext uri="{FF2B5EF4-FFF2-40B4-BE49-F238E27FC236}">
                <a16:creationId xmlns:a16="http://schemas.microsoft.com/office/drawing/2014/main" id="{E85A4FDA-89EA-ADC7-E00E-02002257D958}"/>
              </a:ext>
            </a:extLst>
          </p:cNvPr>
          <p:cNvSpPr>
            <a:spLocks noGrp="1"/>
          </p:cNvSpPr>
          <p:nvPr>
            <p:ph idx="1"/>
          </p:nvPr>
        </p:nvSpPr>
        <p:spPr/>
        <p:txBody>
          <a:bodyPr/>
          <a:lstStyle/>
          <a:p>
            <a:r>
              <a:rPr lang="en-US" dirty="0"/>
              <a:t>Explore new trails</a:t>
            </a:r>
          </a:p>
          <a:p>
            <a:r>
              <a:rPr lang="en-US" dirty="0"/>
              <a:t>Have a training and skills plan that is fun, motivates, and creates the highest level of fitness</a:t>
            </a:r>
          </a:p>
          <a:p>
            <a:r>
              <a:rPr lang="en-US" dirty="0"/>
              <a:t>Win Regionals and 1 other regular season race</a:t>
            </a:r>
          </a:p>
          <a:p>
            <a:r>
              <a:rPr lang="en-US" dirty="0"/>
              <a:t>Place in the top 5 at State Championships</a:t>
            </a:r>
          </a:p>
          <a:p>
            <a:r>
              <a:rPr lang="en-US" dirty="0"/>
              <a:t>Have every athlete dramatically improve and return in 2024</a:t>
            </a:r>
          </a:p>
        </p:txBody>
      </p:sp>
    </p:spTree>
    <p:extLst>
      <p:ext uri="{BB962C8B-B14F-4D97-AF65-F5344CB8AC3E}">
        <p14:creationId xmlns:p14="http://schemas.microsoft.com/office/powerpoint/2010/main" val="1011208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B260-8634-493E-A28B-B04B4F18EBE2}"/>
              </a:ext>
            </a:extLst>
          </p:cNvPr>
          <p:cNvSpPr>
            <a:spLocks noGrp="1"/>
          </p:cNvSpPr>
          <p:nvPr>
            <p:ph type="title"/>
          </p:nvPr>
        </p:nvSpPr>
        <p:spPr/>
        <p:txBody>
          <a:bodyPr/>
          <a:lstStyle/>
          <a:p>
            <a:r>
              <a:rPr lang="en-US" dirty="0">
                <a:solidFill>
                  <a:schemeClr val="accent6">
                    <a:lumMod val="75000"/>
                  </a:schemeClr>
                </a:solidFill>
              </a:rPr>
              <a:t>SSMBT Contact Info</a:t>
            </a:r>
          </a:p>
        </p:txBody>
      </p:sp>
      <p:sp>
        <p:nvSpPr>
          <p:cNvPr id="3" name="Content Placeholder 2">
            <a:extLst>
              <a:ext uri="{FF2B5EF4-FFF2-40B4-BE49-F238E27FC236}">
                <a16:creationId xmlns:a16="http://schemas.microsoft.com/office/drawing/2014/main" id="{E3128F8C-D064-46D0-A488-8D3925A9B5AC}"/>
              </a:ext>
            </a:extLst>
          </p:cNvPr>
          <p:cNvSpPr>
            <a:spLocks noGrp="1"/>
          </p:cNvSpPr>
          <p:nvPr>
            <p:ph idx="1"/>
          </p:nvPr>
        </p:nvSpPr>
        <p:spPr/>
        <p:txBody>
          <a:bodyPr>
            <a:normAutofit fontScale="85000" lnSpcReduction="20000"/>
          </a:bodyPr>
          <a:lstStyle/>
          <a:p>
            <a:r>
              <a:rPr lang="en-US" dirty="0"/>
              <a:t>Head Coaches</a:t>
            </a:r>
          </a:p>
          <a:p>
            <a:pPr lvl="1"/>
            <a:r>
              <a:rPr lang="en-US" dirty="0"/>
              <a:t>Leif Cox:  		</a:t>
            </a:r>
            <a:r>
              <a:rPr lang="en-US" dirty="0">
                <a:hlinkClick r:id="rId2"/>
              </a:rPr>
              <a:t>leifhcox@gmail.com</a:t>
            </a:r>
            <a:r>
              <a:rPr lang="en-US" dirty="0"/>
              <a:t>   		406-498-8876</a:t>
            </a:r>
          </a:p>
          <a:p>
            <a:pPr lvl="1"/>
            <a:r>
              <a:rPr lang="en-US" dirty="0"/>
              <a:t>Dave Scott:  	</a:t>
            </a:r>
            <a:r>
              <a:rPr lang="en-US" dirty="0">
                <a:hlinkClick r:id="rId3"/>
              </a:rPr>
              <a:t>dscott@indsupply.com</a:t>
            </a:r>
            <a:r>
              <a:rPr lang="en-US" dirty="0"/>
              <a:t> 		801-885-2008</a:t>
            </a:r>
          </a:p>
          <a:p>
            <a:pPr lvl="1"/>
            <a:r>
              <a:rPr lang="en-US" dirty="0"/>
              <a:t>Brian </a:t>
            </a:r>
            <a:r>
              <a:rPr lang="en-US" dirty="0" err="1"/>
              <a:t>Henneuse</a:t>
            </a:r>
            <a:r>
              <a:rPr lang="en-US" dirty="0"/>
              <a:t>:      </a:t>
            </a:r>
            <a:r>
              <a:rPr lang="en-US"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brianhenneuse@gmail.com</a:t>
            </a:r>
            <a:r>
              <a:rPr lang="en-US" kern="1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US" kern="100" dirty="0">
                <a:latin typeface="Calibri" panose="020F0502020204030204" pitchFamily="34" charset="0"/>
                <a:ea typeface="Calibri" panose="020F0502020204030204" pitchFamily="34" charset="0"/>
                <a:cs typeface="Times New Roman" panose="02020603050405020304" pitchFamily="18" charset="0"/>
              </a:rPr>
              <a:t>720-630-9038</a:t>
            </a:r>
            <a:endParaRPr lang="en-US" dirty="0"/>
          </a:p>
          <a:p>
            <a:r>
              <a:rPr lang="en-US" dirty="0"/>
              <a:t>JD Head Coach</a:t>
            </a:r>
          </a:p>
          <a:p>
            <a:pPr lvl="1"/>
            <a:r>
              <a:rPr lang="en-US" dirty="0"/>
              <a:t>Leigh Anderson: 	</a:t>
            </a:r>
            <a:r>
              <a:rPr lang="en-US" dirty="0">
                <a:hlinkClick r:id="rId5"/>
              </a:rPr>
              <a:t>leigh.ditta@gmail.com</a:t>
            </a:r>
            <a:r>
              <a:rPr lang="en-US" dirty="0"/>
              <a:t> 		435-602-0000</a:t>
            </a:r>
          </a:p>
          <a:p>
            <a:r>
              <a:rPr lang="en-US" dirty="0"/>
              <a:t>Team Director</a:t>
            </a:r>
          </a:p>
          <a:p>
            <a:pPr lvl="1"/>
            <a:r>
              <a:rPr lang="en-US" dirty="0"/>
              <a:t>Erica Evans: 	</a:t>
            </a:r>
            <a:r>
              <a:rPr lang="en-US" dirty="0">
                <a:hlinkClick r:id="rId6"/>
              </a:rPr>
              <a:t>e04evansj@gmail.com</a:t>
            </a:r>
            <a:r>
              <a:rPr lang="en-US" dirty="0"/>
              <a:t> 		435-640-2201</a:t>
            </a:r>
          </a:p>
          <a:p>
            <a:r>
              <a:rPr lang="en-US" dirty="0"/>
              <a:t>SSMBEF Board Members</a:t>
            </a:r>
          </a:p>
          <a:p>
            <a:pPr lvl="1"/>
            <a:r>
              <a:rPr lang="en-US" dirty="0"/>
              <a:t>Rolf Petersen: 	</a:t>
            </a:r>
            <a:r>
              <a:rPr lang="en-US" dirty="0">
                <a:hlinkClick r:id="rId7"/>
              </a:rPr>
              <a:t>rolf.4@netzero.net</a:t>
            </a:r>
            <a:r>
              <a:rPr lang="en-US" dirty="0"/>
              <a:t>   		801-557-7947</a:t>
            </a:r>
          </a:p>
          <a:p>
            <a:pPr lvl="1"/>
            <a:r>
              <a:rPr lang="en-US" dirty="0"/>
              <a:t>Matt Weller: 	</a:t>
            </a:r>
            <a:r>
              <a:rPr lang="en-US" dirty="0">
                <a:hlinkClick r:id="rId8"/>
              </a:rPr>
              <a:t>matt.weller1@outlook.com</a:t>
            </a:r>
            <a:r>
              <a:rPr lang="en-US" dirty="0"/>
              <a:t>   	435-300-4940</a:t>
            </a:r>
          </a:p>
          <a:p>
            <a:pPr lvl="1"/>
            <a:r>
              <a:rPr lang="en-US" dirty="0"/>
              <a:t>Nate McEntire: 	</a:t>
            </a:r>
            <a:r>
              <a:rPr lang="en-US" dirty="0">
                <a:hlinkClick r:id="rId9"/>
              </a:rPr>
              <a:t>nmcentire2002@yahoo.com</a:t>
            </a:r>
            <a:r>
              <a:rPr lang="en-US" dirty="0"/>
              <a:t>   	801-901-8066</a:t>
            </a:r>
          </a:p>
          <a:p>
            <a:pPr lvl="1"/>
            <a:r>
              <a:rPr lang="en-US" dirty="0"/>
              <a:t>Plus Dave and Leif</a:t>
            </a:r>
          </a:p>
        </p:txBody>
      </p:sp>
    </p:spTree>
    <p:extLst>
      <p:ext uri="{BB962C8B-B14F-4D97-AF65-F5344CB8AC3E}">
        <p14:creationId xmlns:p14="http://schemas.microsoft.com/office/powerpoint/2010/main" val="286175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C2E8-DACD-49F1-8905-83998505DC03}"/>
              </a:ext>
            </a:extLst>
          </p:cNvPr>
          <p:cNvSpPr>
            <a:spLocks noGrp="1"/>
          </p:cNvSpPr>
          <p:nvPr>
            <p:ph type="title"/>
          </p:nvPr>
        </p:nvSpPr>
        <p:spPr/>
        <p:txBody>
          <a:bodyPr/>
          <a:lstStyle/>
          <a:p>
            <a:r>
              <a:rPr lang="en-US" dirty="0">
                <a:solidFill>
                  <a:schemeClr val="accent6">
                    <a:lumMod val="75000"/>
                  </a:schemeClr>
                </a:solidFill>
              </a:rPr>
              <a:t>A little history…</a:t>
            </a:r>
          </a:p>
        </p:txBody>
      </p:sp>
      <p:sp>
        <p:nvSpPr>
          <p:cNvPr id="7" name="Content Placeholder 6">
            <a:extLst>
              <a:ext uri="{FF2B5EF4-FFF2-40B4-BE49-F238E27FC236}">
                <a16:creationId xmlns:a16="http://schemas.microsoft.com/office/drawing/2014/main" id="{F0F37567-CA13-43F8-8D66-573F6AB3F4C2}"/>
              </a:ext>
            </a:extLst>
          </p:cNvPr>
          <p:cNvSpPr>
            <a:spLocks noGrp="1"/>
          </p:cNvSpPr>
          <p:nvPr>
            <p:ph idx="1"/>
          </p:nvPr>
        </p:nvSpPr>
        <p:spPr/>
        <p:txBody>
          <a:bodyPr/>
          <a:lstStyle/>
          <a:p>
            <a:r>
              <a:rPr lang="en-US" dirty="0"/>
              <a:t>Utah High School Cycling League started in 2012</a:t>
            </a:r>
          </a:p>
          <a:p>
            <a:r>
              <a:rPr lang="en-US" dirty="0"/>
              <a:t>SSMBT started in 2016 with 6 riders</a:t>
            </a:r>
          </a:p>
          <a:p>
            <a:r>
              <a:rPr lang="en-US" dirty="0"/>
              <a:t>In 2022 SSMBT had 6 riders &amp; placed 1</a:t>
            </a:r>
            <a:r>
              <a:rPr lang="en-US" baseline="30000" dirty="0"/>
              <a:t>st</a:t>
            </a:r>
            <a:r>
              <a:rPr lang="en-US" dirty="0"/>
              <a:t> or 2</a:t>
            </a:r>
            <a:r>
              <a:rPr lang="en-US" baseline="30000" dirty="0"/>
              <a:t>nd</a:t>
            </a:r>
            <a:r>
              <a:rPr lang="en-US" dirty="0"/>
              <a:t> in each of our regional races, 7</a:t>
            </a:r>
            <a:r>
              <a:rPr lang="en-US" baseline="30000" dirty="0"/>
              <a:t>th</a:t>
            </a:r>
            <a:r>
              <a:rPr lang="en-US" dirty="0"/>
              <a:t> out of 33 D2 schools at State Championships</a:t>
            </a:r>
          </a:p>
          <a:p>
            <a:r>
              <a:rPr lang="en-US" dirty="0">
                <a:hlinkClick r:id="rId2"/>
              </a:rPr>
              <a:t>2022 season highlight video</a:t>
            </a:r>
            <a:endParaRPr lang="en-US" dirty="0"/>
          </a:p>
          <a:p>
            <a:r>
              <a:rPr lang="en-US" dirty="0"/>
              <a:t>State Champs last year were the biggest high school sporting event ever (anywhere!) with over 2500 participants</a:t>
            </a:r>
          </a:p>
          <a:p>
            <a:r>
              <a:rPr lang="en-US" dirty="0"/>
              <a:t>In 2023 the UHSCL expects 9000+ riders across 6 regions</a:t>
            </a:r>
          </a:p>
        </p:txBody>
      </p:sp>
    </p:spTree>
    <p:extLst>
      <p:ext uri="{BB962C8B-B14F-4D97-AF65-F5344CB8AC3E}">
        <p14:creationId xmlns:p14="http://schemas.microsoft.com/office/powerpoint/2010/main" val="409111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5" name="Picture 4" descr="A large group of people posing for a photo&#10;&#10;Description automatically generated with medium confidence">
            <a:extLst>
              <a:ext uri="{FF2B5EF4-FFF2-40B4-BE49-F238E27FC236}">
                <a16:creationId xmlns:a16="http://schemas.microsoft.com/office/drawing/2014/main" id="{0841C522-95BE-F1B3-7647-E633B5460C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60372" y="845389"/>
            <a:ext cx="6710139" cy="3790329"/>
          </a:xfrm>
          <a:prstGeom prst="rect">
            <a:avLst/>
          </a:prstGeom>
        </p:spPr>
      </p:pic>
      <p:sp>
        <p:nvSpPr>
          <p:cNvPr id="6" name="TextBox 5">
            <a:extLst>
              <a:ext uri="{FF2B5EF4-FFF2-40B4-BE49-F238E27FC236}">
                <a16:creationId xmlns:a16="http://schemas.microsoft.com/office/drawing/2014/main" id="{799B725C-2D76-4921-82BD-A0400C3C5272}"/>
              </a:ext>
            </a:extLst>
          </p:cNvPr>
          <p:cNvSpPr txBox="1"/>
          <p:nvPr/>
        </p:nvSpPr>
        <p:spPr>
          <a:xfrm>
            <a:off x="521489" y="963986"/>
            <a:ext cx="4300362" cy="3170099"/>
          </a:xfrm>
          <a:prstGeom prst="rect">
            <a:avLst/>
          </a:prstGeom>
          <a:noFill/>
        </p:spPr>
        <p:txBody>
          <a:bodyPr wrap="square" rtlCol="0">
            <a:spAutoFit/>
          </a:bodyPr>
          <a:lstStyle/>
          <a:p>
            <a:r>
              <a:rPr lang="en-US" dirty="0"/>
              <a:t>South Summit Mountain Bike Education Foundation Goals</a:t>
            </a:r>
          </a:p>
          <a:p>
            <a:pPr marL="285750" indent="-285750">
              <a:buFont typeface="Arial" panose="020B0604020202020204" pitchFamily="34" charset="0"/>
              <a:buChar char="•"/>
            </a:pPr>
            <a:r>
              <a:rPr lang="en-US" dirty="0"/>
              <a:t>Support students of all abilities who have the desire to mountain bike with the coaching camaraderie to foster mountain biking as a competitive and lifelong sport </a:t>
            </a:r>
          </a:p>
          <a:p>
            <a:pPr marL="285750" indent="-285750">
              <a:buFont typeface="Arial" panose="020B0604020202020204" pitchFamily="34" charset="0"/>
              <a:buChar char="•"/>
            </a:pPr>
            <a:r>
              <a:rPr lang="en-US" dirty="0"/>
              <a:t>Develop amateur athletes who are both gracious and respectful </a:t>
            </a:r>
          </a:p>
          <a:p>
            <a:pPr marL="285750" indent="-285750">
              <a:buFont typeface="Arial" panose="020B0604020202020204" pitchFamily="34" charset="0"/>
              <a:buChar char="•"/>
            </a:pPr>
            <a:r>
              <a:rPr lang="en-US" dirty="0"/>
              <a:t>Establish a responsible attitude toward the use of trails </a:t>
            </a:r>
          </a:p>
          <a:p>
            <a:endParaRPr lang="en-US" sz="2000" dirty="0"/>
          </a:p>
        </p:txBody>
      </p:sp>
      <p:sp>
        <p:nvSpPr>
          <p:cNvPr id="9" name="TextBox 8">
            <a:extLst>
              <a:ext uri="{FF2B5EF4-FFF2-40B4-BE49-F238E27FC236}">
                <a16:creationId xmlns:a16="http://schemas.microsoft.com/office/drawing/2014/main" id="{1508EFC4-3911-4597-B8E3-E5C6DA90CDEE}"/>
              </a:ext>
            </a:extLst>
          </p:cNvPr>
          <p:cNvSpPr txBox="1"/>
          <p:nvPr/>
        </p:nvSpPr>
        <p:spPr>
          <a:xfrm>
            <a:off x="625320" y="3916303"/>
            <a:ext cx="3256566" cy="2585323"/>
          </a:xfrm>
          <a:prstGeom prst="rect">
            <a:avLst/>
          </a:prstGeom>
          <a:noFill/>
        </p:spPr>
        <p:txBody>
          <a:bodyPr wrap="square" rtlCol="0">
            <a:spAutoFit/>
          </a:bodyPr>
          <a:lstStyle/>
          <a:p>
            <a:r>
              <a:rPr lang="en-US" dirty="0"/>
              <a:t>South Summit Mountain Bike Team Goals</a:t>
            </a:r>
          </a:p>
          <a:p>
            <a:pPr marL="285750" indent="-285750">
              <a:buFont typeface="Arial" panose="020B0604020202020204" pitchFamily="34" charset="0"/>
              <a:buChar char="•"/>
            </a:pPr>
            <a:r>
              <a:rPr lang="en-US" dirty="0"/>
              <a:t>Be safe and have fun! </a:t>
            </a:r>
          </a:p>
          <a:p>
            <a:pPr marL="285750" indent="-285750">
              <a:buFont typeface="Arial" panose="020B0604020202020204" pitchFamily="34" charset="0"/>
              <a:buChar char="•"/>
            </a:pPr>
            <a:r>
              <a:rPr lang="en-US" dirty="0"/>
              <a:t>Learn fundamentals of biking and progress to lifelong riders</a:t>
            </a:r>
          </a:p>
          <a:p>
            <a:pPr marL="285750" indent="-285750">
              <a:buFont typeface="Arial" panose="020B0604020202020204" pitchFamily="34" charset="0"/>
              <a:buChar char="•"/>
            </a:pPr>
            <a:r>
              <a:rPr lang="en-US" dirty="0"/>
              <a:t>Support athletes who want to be competitive at a high level</a:t>
            </a:r>
          </a:p>
          <a:p>
            <a:pPr marL="285750" indent="-285750">
              <a:buFont typeface="Arial" panose="020B0604020202020204" pitchFamily="34" charset="0"/>
              <a:buChar char="•"/>
            </a:pPr>
            <a:r>
              <a:rPr lang="en-US" dirty="0"/>
              <a:t>Be a team podium contender every year</a:t>
            </a:r>
          </a:p>
        </p:txBody>
      </p:sp>
      <p:sp>
        <p:nvSpPr>
          <p:cNvPr id="15" name="Title 1">
            <a:extLst>
              <a:ext uri="{FF2B5EF4-FFF2-40B4-BE49-F238E27FC236}">
                <a16:creationId xmlns:a16="http://schemas.microsoft.com/office/drawing/2014/main" id="{345CC750-701C-44F6-980E-A29B71A0F66F}"/>
              </a:ext>
            </a:extLst>
          </p:cNvPr>
          <p:cNvSpPr>
            <a:spLocks noGrp="1"/>
          </p:cNvSpPr>
          <p:nvPr>
            <p:ph type="title"/>
          </p:nvPr>
        </p:nvSpPr>
        <p:spPr>
          <a:xfrm>
            <a:off x="398253" y="163513"/>
            <a:ext cx="10515600" cy="1325563"/>
          </a:xfrm>
        </p:spPr>
        <p:txBody>
          <a:bodyPr/>
          <a:lstStyle/>
          <a:p>
            <a:r>
              <a:rPr lang="en-US" dirty="0">
                <a:solidFill>
                  <a:schemeClr val="accent6">
                    <a:lumMod val="75000"/>
                  </a:schemeClr>
                </a:solidFill>
              </a:rPr>
              <a:t>2023 South Summit Mountain Bike Team</a:t>
            </a:r>
          </a:p>
        </p:txBody>
      </p:sp>
      <p:pic>
        <p:nvPicPr>
          <p:cNvPr id="7" name="Picture 6">
            <a:extLst>
              <a:ext uri="{FF2B5EF4-FFF2-40B4-BE49-F238E27FC236}">
                <a16:creationId xmlns:a16="http://schemas.microsoft.com/office/drawing/2014/main" id="{A767B435-E90E-CD3E-DD15-CB39BBF85D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6053" y="4073545"/>
            <a:ext cx="5470680" cy="2784455"/>
          </a:xfrm>
          <a:prstGeom prst="rect">
            <a:avLst/>
          </a:prstGeom>
        </p:spPr>
      </p:pic>
    </p:spTree>
    <p:extLst>
      <p:ext uri="{BB962C8B-B14F-4D97-AF65-F5344CB8AC3E}">
        <p14:creationId xmlns:p14="http://schemas.microsoft.com/office/powerpoint/2010/main" val="225330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 with bicycles&#10;&#10;Description automatically generated with low confidence">
            <a:extLst>
              <a:ext uri="{FF2B5EF4-FFF2-40B4-BE49-F238E27FC236}">
                <a16:creationId xmlns:a16="http://schemas.microsoft.com/office/drawing/2014/main" id="{18107636-012A-A830-DCA5-85A88750D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5348" y="2038879"/>
            <a:ext cx="7097862" cy="4731657"/>
          </a:xfrm>
          <a:prstGeom prst="rect">
            <a:avLst/>
          </a:prstGeom>
        </p:spPr>
      </p:pic>
      <p:sp>
        <p:nvSpPr>
          <p:cNvPr id="4" name="Title 3">
            <a:extLst>
              <a:ext uri="{FF2B5EF4-FFF2-40B4-BE49-F238E27FC236}">
                <a16:creationId xmlns:a16="http://schemas.microsoft.com/office/drawing/2014/main" id="{5652CFAE-5719-0910-0724-8F9884058995}"/>
              </a:ext>
            </a:extLst>
          </p:cNvPr>
          <p:cNvSpPr>
            <a:spLocks noGrp="1"/>
          </p:cNvSpPr>
          <p:nvPr>
            <p:ph type="title"/>
          </p:nvPr>
        </p:nvSpPr>
        <p:spPr>
          <a:xfrm>
            <a:off x="4993419" y="1996116"/>
            <a:ext cx="10515600" cy="1325563"/>
          </a:xfrm>
        </p:spPr>
        <p:txBody>
          <a:bodyPr/>
          <a:lstStyle/>
          <a:p>
            <a:r>
              <a:rPr lang="en-US" dirty="0"/>
              <a:t>2018: 22 Athletes</a:t>
            </a:r>
          </a:p>
        </p:txBody>
      </p:sp>
      <p:pic>
        <p:nvPicPr>
          <p:cNvPr id="5" name="Picture 4" descr="A group of people posing for a photo with a bicycle&#10;&#10;Description automatically generated with medium confidence">
            <a:extLst>
              <a:ext uri="{FF2B5EF4-FFF2-40B4-BE49-F238E27FC236}">
                <a16:creationId xmlns:a16="http://schemas.microsoft.com/office/drawing/2014/main" id="{78177278-516B-F027-18FB-9F2D798F7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344" y="162334"/>
            <a:ext cx="4760874" cy="3897569"/>
          </a:xfrm>
          <a:prstGeom prst="rect">
            <a:avLst/>
          </a:prstGeom>
        </p:spPr>
      </p:pic>
      <p:sp>
        <p:nvSpPr>
          <p:cNvPr id="6" name="Title 3">
            <a:extLst>
              <a:ext uri="{FF2B5EF4-FFF2-40B4-BE49-F238E27FC236}">
                <a16:creationId xmlns:a16="http://schemas.microsoft.com/office/drawing/2014/main" id="{9F3F3FEE-56A7-7059-E4E5-46A02AAB24EA}"/>
              </a:ext>
            </a:extLst>
          </p:cNvPr>
          <p:cNvSpPr txBox="1">
            <a:spLocks/>
          </p:cNvSpPr>
          <p:nvPr/>
        </p:nvSpPr>
        <p:spPr>
          <a:xfrm>
            <a:off x="290281" y="0"/>
            <a:ext cx="47031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2017: 12 Athletes</a:t>
            </a:r>
          </a:p>
        </p:txBody>
      </p:sp>
    </p:spTree>
    <p:extLst>
      <p:ext uri="{BB962C8B-B14F-4D97-AF65-F5344CB8AC3E}">
        <p14:creationId xmlns:p14="http://schemas.microsoft.com/office/powerpoint/2010/main" val="1786345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 with a sign in front of them&#10;&#10;Description automatically generated with medium confidence">
            <a:extLst>
              <a:ext uri="{FF2B5EF4-FFF2-40B4-BE49-F238E27FC236}">
                <a16:creationId xmlns:a16="http://schemas.microsoft.com/office/drawing/2014/main" id="{930964FC-7721-7D19-BD69-2E093AEC83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6476" y="550506"/>
            <a:ext cx="11259047" cy="3182200"/>
          </a:xfrm>
          <a:prstGeom prst="rect">
            <a:avLst/>
          </a:prstGeom>
        </p:spPr>
      </p:pic>
      <p:sp>
        <p:nvSpPr>
          <p:cNvPr id="4" name="Title 3">
            <a:extLst>
              <a:ext uri="{FF2B5EF4-FFF2-40B4-BE49-F238E27FC236}">
                <a16:creationId xmlns:a16="http://schemas.microsoft.com/office/drawing/2014/main" id="{5652CFAE-5719-0910-0724-8F9884058995}"/>
              </a:ext>
            </a:extLst>
          </p:cNvPr>
          <p:cNvSpPr>
            <a:spLocks noGrp="1"/>
          </p:cNvSpPr>
          <p:nvPr>
            <p:ph type="title"/>
          </p:nvPr>
        </p:nvSpPr>
        <p:spPr>
          <a:xfrm>
            <a:off x="0" y="26734"/>
            <a:ext cx="10515600" cy="1325563"/>
          </a:xfrm>
        </p:spPr>
        <p:txBody>
          <a:bodyPr/>
          <a:lstStyle/>
          <a:p>
            <a:r>
              <a:rPr lang="en-US" dirty="0"/>
              <a:t>2019:  38 Athletes</a:t>
            </a:r>
            <a:br>
              <a:rPr lang="en-US" dirty="0"/>
            </a:br>
            <a:endParaRPr lang="en-US" dirty="0"/>
          </a:p>
        </p:txBody>
      </p:sp>
      <p:pic>
        <p:nvPicPr>
          <p:cNvPr id="6" name="Picture 5" descr="A picture containing sky, outdoor, people, group&#10;&#10;Description automatically generated">
            <a:extLst>
              <a:ext uri="{FF2B5EF4-FFF2-40B4-BE49-F238E27FC236}">
                <a16:creationId xmlns:a16="http://schemas.microsoft.com/office/drawing/2014/main" id="{8FB41401-194A-4BC2-2502-6288DBD76C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793437"/>
            <a:ext cx="12192000" cy="3037829"/>
          </a:xfrm>
          <a:prstGeom prst="rect">
            <a:avLst/>
          </a:prstGeom>
        </p:spPr>
      </p:pic>
      <p:sp>
        <p:nvSpPr>
          <p:cNvPr id="7" name="Title 3">
            <a:extLst>
              <a:ext uri="{FF2B5EF4-FFF2-40B4-BE49-F238E27FC236}">
                <a16:creationId xmlns:a16="http://schemas.microsoft.com/office/drawing/2014/main" id="{2DA24FDC-3F92-C435-2B20-52EC06B86A53}"/>
              </a:ext>
            </a:extLst>
          </p:cNvPr>
          <p:cNvSpPr txBox="1">
            <a:spLocks/>
          </p:cNvSpPr>
          <p:nvPr/>
        </p:nvSpPr>
        <p:spPr>
          <a:xfrm>
            <a:off x="0" y="34290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2020: 44 Athletes</a:t>
            </a:r>
          </a:p>
        </p:txBody>
      </p:sp>
    </p:spTree>
    <p:extLst>
      <p:ext uri="{BB962C8B-B14F-4D97-AF65-F5344CB8AC3E}">
        <p14:creationId xmlns:p14="http://schemas.microsoft.com/office/powerpoint/2010/main" val="785523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ss, tree, outdoor, group&#10;&#10;Description automatically generated">
            <a:extLst>
              <a:ext uri="{FF2B5EF4-FFF2-40B4-BE49-F238E27FC236}">
                <a16:creationId xmlns:a16="http://schemas.microsoft.com/office/drawing/2014/main" id="{47BBADCC-FCAF-5A6E-69D6-39590062EE3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513" y="1815388"/>
            <a:ext cx="12192000" cy="3625288"/>
          </a:xfrm>
          <a:prstGeom prst="rect">
            <a:avLst/>
          </a:prstGeom>
        </p:spPr>
      </p:pic>
      <p:sp>
        <p:nvSpPr>
          <p:cNvPr id="4" name="Title 3">
            <a:extLst>
              <a:ext uri="{FF2B5EF4-FFF2-40B4-BE49-F238E27FC236}">
                <a16:creationId xmlns:a16="http://schemas.microsoft.com/office/drawing/2014/main" id="{5652CFAE-5719-0910-0724-8F9884058995}"/>
              </a:ext>
            </a:extLst>
          </p:cNvPr>
          <p:cNvSpPr>
            <a:spLocks noGrp="1"/>
          </p:cNvSpPr>
          <p:nvPr>
            <p:ph type="title"/>
          </p:nvPr>
        </p:nvSpPr>
        <p:spPr>
          <a:xfrm>
            <a:off x="0" y="821475"/>
            <a:ext cx="10515600" cy="1325563"/>
          </a:xfrm>
        </p:spPr>
        <p:txBody>
          <a:bodyPr/>
          <a:lstStyle/>
          <a:p>
            <a:r>
              <a:rPr lang="en-US" dirty="0"/>
              <a:t>2021: 54 Athletes</a:t>
            </a:r>
          </a:p>
        </p:txBody>
      </p:sp>
    </p:spTree>
    <p:extLst>
      <p:ext uri="{BB962C8B-B14F-4D97-AF65-F5344CB8AC3E}">
        <p14:creationId xmlns:p14="http://schemas.microsoft.com/office/powerpoint/2010/main" val="263384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group of people posing for a photo&#10;&#10;Description automatically generated with medium confidence">
            <a:extLst>
              <a:ext uri="{FF2B5EF4-FFF2-40B4-BE49-F238E27FC236}">
                <a16:creationId xmlns:a16="http://schemas.microsoft.com/office/drawing/2014/main" id="{D514462E-1819-CD3A-4F2A-BA14C6D7FA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561" y="16616"/>
            <a:ext cx="10264877" cy="6841384"/>
          </a:xfrm>
          <a:prstGeom prst="rect">
            <a:avLst/>
          </a:prstGeom>
        </p:spPr>
      </p:pic>
      <p:sp>
        <p:nvSpPr>
          <p:cNvPr id="4" name="Title 3">
            <a:extLst>
              <a:ext uri="{FF2B5EF4-FFF2-40B4-BE49-F238E27FC236}">
                <a16:creationId xmlns:a16="http://schemas.microsoft.com/office/drawing/2014/main" id="{21240097-64BD-662C-8B38-7EDD9689C212}"/>
              </a:ext>
            </a:extLst>
          </p:cNvPr>
          <p:cNvSpPr>
            <a:spLocks noGrp="1"/>
          </p:cNvSpPr>
          <p:nvPr>
            <p:ph type="title"/>
          </p:nvPr>
        </p:nvSpPr>
        <p:spPr>
          <a:xfrm>
            <a:off x="963561" y="16616"/>
            <a:ext cx="10515600" cy="1325563"/>
          </a:xfrm>
        </p:spPr>
        <p:txBody>
          <a:bodyPr/>
          <a:lstStyle/>
          <a:p>
            <a:r>
              <a:rPr lang="en-US" dirty="0"/>
              <a:t>2022: 66 Athletes</a:t>
            </a:r>
          </a:p>
        </p:txBody>
      </p:sp>
    </p:spTree>
    <p:extLst>
      <p:ext uri="{BB962C8B-B14F-4D97-AF65-F5344CB8AC3E}">
        <p14:creationId xmlns:p14="http://schemas.microsoft.com/office/powerpoint/2010/main" val="3250356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99200-FFAD-C0FA-78D2-3EA4AA904FD1}"/>
              </a:ext>
            </a:extLst>
          </p:cNvPr>
          <p:cNvSpPr>
            <a:spLocks noGrp="1"/>
          </p:cNvSpPr>
          <p:nvPr>
            <p:ph type="title"/>
          </p:nvPr>
        </p:nvSpPr>
        <p:spPr>
          <a:xfrm>
            <a:off x="519022" y="45363"/>
            <a:ext cx="10515600" cy="1325563"/>
          </a:xfrm>
        </p:spPr>
        <p:txBody>
          <a:bodyPr/>
          <a:lstStyle/>
          <a:p>
            <a:r>
              <a:rPr lang="en-US" dirty="0"/>
              <a:t>Team Philosophy	</a:t>
            </a:r>
          </a:p>
        </p:txBody>
      </p:sp>
      <p:sp>
        <p:nvSpPr>
          <p:cNvPr id="3" name="Content Placeholder 2">
            <a:extLst>
              <a:ext uri="{FF2B5EF4-FFF2-40B4-BE49-F238E27FC236}">
                <a16:creationId xmlns:a16="http://schemas.microsoft.com/office/drawing/2014/main" id="{D614CB56-35D9-5C0F-A41A-7BD85DD661F8}"/>
              </a:ext>
            </a:extLst>
          </p:cNvPr>
          <p:cNvSpPr>
            <a:spLocks noGrp="1"/>
          </p:cNvSpPr>
          <p:nvPr>
            <p:ph idx="1"/>
          </p:nvPr>
        </p:nvSpPr>
        <p:spPr>
          <a:xfrm>
            <a:off x="632780" y="1631396"/>
            <a:ext cx="5036389" cy="4351338"/>
          </a:xfrm>
        </p:spPr>
        <p:txBody>
          <a:bodyPr>
            <a:normAutofit/>
          </a:bodyPr>
          <a:lstStyle/>
          <a:p>
            <a:r>
              <a:rPr lang="en-US" dirty="0"/>
              <a:t>Have fun!</a:t>
            </a:r>
          </a:p>
          <a:p>
            <a:r>
              <a:rPr lang="en-US" dirty="0"/>
              <a:t>Be safe</a:t>
            </a:r>
          </a:p>
          <a:p>
            <a:r>
              <a:rPr lang="en-US" dirty="0"/>
              <a:t>Work hard</a:t>
            </a:r>
          </a:p>
          <a:p>
            <a:r>
              <a:rPr lang="en-US" dirty="0"/>
              <a:t>Challenge yourself</a:t>
            </a:r>
          </a:p>
          <a:p>
            <a:r>
              <a:rPr lang="en-US" dirty="0"/>
              <a:t>Be nice</a:t>
            </a:r>
          </a:p>
          <a:p>
            <a:r>
              <a:rPr lang="en-US" dirty="0"/>
              <a:t>Be a good example and motivator for your teammates.  Help them when they need it.</a:t>
            </a:r>
          </a:p>
          <a:p>
            <a:r>
              <a:rPr lang="en-US" dirty="0"/>
              <a:t>We are a team</a:t>
            </a:r>
          </a:p>
        </p:txBody>
      </p:sp>
      <p:pic>
        <p:nvPicPr>
          <p:cNvPr id="5" name="Picture 4">
            <a:extLst>
              <a:ext uri="{FF2B5EF4-FFF2-40B4-BE49-F238E27FC236}">
                <a16:creationId xmlns:a16="http://schemas.microsoft.com/office/drawing/2014/main" id="{B61873C2-854B-D4A9-0ABD-E6CF42407A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5833" y="3190591"/>
            <a:ext cx="5773947" cy="3496019"/>
          </a:xfrm>
          <a:prstGeom prst="rect">
            <a:avLst/>
          </a:prstGeom>
        </p:spPr>
      </p:pic>
      <p:pic>
        <p:nvPicPr>
          <p:cNvPr id="7" name="Picture 6">
            <a:extLst>
              <a:ext uri="{FF2B5EF4-FFF2-40B4-BE49-F238E27FC236}">
                <a16:creationId xmlns:a16="http://schemas.microsoft.com/office/drawing/2014/main" id="{3E93CEF5-FC7F-B1C2-B9E0-6C3142964A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5832" y="45363"/>
            <a:ext cx="5773947" cy="2930716"/>
          </a:xfrm>
          <a:prstGeom prst="rect">
            <a:avLst/>
          </a:prstGeom>
        </p:spPr>
      </p:pic>
    </p:spTree>
    <p:extLst>
      <p:ext uri="{BB962C8B-B14F-4D97-AF65-F5344CB8AC3E}">
        <p14:creationId xmlns:p14="http://schemas.microsoft.com/office/powerpoint/2010/main" val="3622317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9619</TotalTime>
  <Words>1588</Words>
  <Application>Microsoft Office PowerPoint</Application>
  <PresentationFormat>Widescreen</PresentationFormat>
  <Paragraphs>238</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Courier New</vt:lpstr>
      <vt:lpstr>Helvetica Neue</vt:lpstr>
      <vt:lpstr>Symbol</vt:lpstr>
      <vt:lpstr>Wingdings 3</vt:lpstr>
      <vt:lpstr>Office Theme</vt:lpstr>
      <vt:lpstr>South Summit Mountain Bike Team</vt:lpstr>
      <vt:lpstr>NICA</vt:lpstr>
      <vt:lpstr>A little history…</vt:lpstr>
      <vt:lpstr>2023 South Summit Mountain Bike Team</vt:lpstr>
      <vt:lpstr>2018: 22 Athletes</vt:lpstr>
      <vt:lpstr>2019:  38 Athletes </vt:lpstr>
      <vt:lpstr>2021: 54 Athletes</vt:lpstr>
      <vt:lpstr>2022: 66 Athletes</vt:lpstr>
      <vt:lpstr>Team Philosophy </vt:lpstr>
      <vt:lpstr>Team Philosophy</vt:lpstr>
      <vt:lpstr>PowerPoint Presentation</vt:lpstr>
      <vt:lpstr>Preseason Activities (completely optional)</vt:lpstr>
      <vt:lpstr>Team Communications</vt:lpstr>
      <vt:lpstr>Practices</vt:lpstr>
      <vt:lpstr>Coaching</vt:lpstr>
      <vt:lpstr>Non-riding parent volunteers are needed as well</vt:lpstr>
      <vt:lpstr>Registration</vt:lpstr>
      <vt:lpstr>PowerPoint Presentation</vt:lpstr>
      <vt:lpstr>Sweatshirt</vt:lpstr>
      <vt:lpstr>PowerPoint Presentation</vt:lpstr>
      <vt:lpstr>2023 South Summit Race Kits</vt:lpstr>
      <vt:lpstr>Equipment</vt:lpstr>
      <vt:lpstr>PowerPoint Presentation</vt:lpstr>
      <vt:lpstr>New Region 5</vt:lpstr>
      <vt:lpstr>PowerPoint Presentation</vt:lpstr>
      <vt:lpstr>PowerPoint Presentation</vt:lpstr>
      <vt:lpstr>PowerPoint Presentation</vt:lpstr>
      <vt:lpstr>My Goals</vt:lpstr>
      <vt:lpstr>SSMBT 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Summit Mountain Bike Team</dc:title>
  <dc:creator>Leif Cox</dc:creator>
  <cp:lastModifiedBy>Leif Cox</cp:lastModifiedBy>
  <cp:revision>105</cp:revision>
  <dcterms:created xsi:type="dcterms:W3CDTF">2019-03-07T23:52:28Z</dcterms:created>
  <dcterms:modified xsi:type="dcterms:W3CDTF">2023-04-12T16:20:15Z</dcterms:modified>
</cp:coreProperties>
</file>